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8"/>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4" r:id="rId44"/>
    <p:sldId id="375" r:id="rId45"/>
    <p:sldId id="376" r:id="rId46"/>
    <p:sldId id="38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Lst>
        </p14:section>
        <p14:section name="Section 3" id="{6D691E9D-4CA8-400B-938D-24BD61081A9F}">
          <p14:sldIdLst>
            <p14:sldId id="352"/>
            <p14:sldId id="353"/>
            <p14:sldId id="354"/>
            <p14:sldId id="355"/>
            <p14:sldId id="356"/>
            <p14:sldId id="357"/>
            <p14:sldId id="358"/>
            <p14:sldId id="359"/>
            <p14:sldId id="360"/>
            <p14:sldId id="361"/>
            <p14:sldId id="362"/>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32" autoAdjust="0"/>
    <p:restoredTop sz="88483" autoAdjust="0"/>
  </p:normalViewPr>
  <p:slideViewPr>
    <p:cSldViewPr snapToGrid="0">
      <p:cViewPr varScale="1">
        <p:scale>
          <a:sx n="62" d="100"/>
          <a:sy n="62" d="100"/>
        </p:scale>
        <p:origin x="1020" y="90"/>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15/03/2021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‹N°›</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7 of the Budapest Convention with one element (“</a:t>
            </a:r>
            <a:r>
              <a:rPr lang="en-US" sz="1200" b="0" dirty="0">
                <a:solidFill>
                  <a:srgbClr val="FF0000"/>
                </a:solidFill>
                <a:latin typeface="+mj-lt"/>
              </a:rPr>
              <a:t>input, alteration, deletion or suppression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r>
              <a:rPr lang="en-GB" altLang="sr-Latn-RS" dirty="0">
                <a:ea typeface="ＭＳ Ｐゴシック" panose="020B0600070205080204" pitchFamily="34" charset="-128"/>
              </a:rPr>
              <a:t>This lists the four means by which falsification of a genuine document can occur under Article 7.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(“inauthentic data”)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As noted in the Explanatory Report to the Budapest Convention, “national concepts of forgery vary greatly. One concept is based on the authenticity as to the author of the document, and others are based on the truthfulness of the statement contained in the document. However, it was agreed that the deception as to authenticity refers at minimum to the issuer of the data, regardless of the correctness or veracity of the contents of the data. Parties may go further and include under the term "authentic" the genuineness of the data.”</a:t>
            </a:r>
            <a:endParaRPr lang="en-GB" alt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that it be considered or acted upon for legal purposes as if it were authentic”)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forgery be committed intentionally, Article 7 also requires that a person commit the necessary conduct with the intent that the forged document be considered or acted upon for legal purposes (i.e. legal transactions and documents which are legally relevant). Further, Parties may require that the conduct be committed with the intent to defraud another person.</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(“regardless… directly readable and intelligible...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sz="1200" dirty="0">
                <a:latin typeface="+mj-lt"/>
              </a:rPr>
              <a:t>The inauthentic data does not necessarily have to be directly readable or intelligible by a human being. This is a unique aspect of computer-related forgery, which unlike traditional forgery, need not necessarily require readability of the forged data by humans.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to defraud...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Parties may narrow the scope of Article 7, which provides for the general criminalisation of computer-related forgery, with certain qualifying elements. In particular, parties may require that the computer-related forgery is committed with intent to defraud or with similar dishonest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fraud in </a:t>
            </a:r>
            <a:r>
              <a:rPr lang="en-GB"/>
              <a:t>Article 8 </a:t>
            </a:r>
            <a:r>
              <a:rPr lang="en-GB" dirty="0"/>
              <a:t>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dirty="0"/>
              <a:t>Computer-related fraud, as elaborated under Article 8 of the Budapest Convention, criminalises the causing of loss of property to another person intentionally and without right, by any input, alteration, deletion or suppression of computer data, or any interference with the functioning of a computer system, with fraudulent or dishonest intent of procuring, without right, an economic benefit for oneself or for another person.</a:t>
            </a:r>
          </a:p>
          <a:p>
            <a:pPr eaLnBrk="1" hangingPunct="1"/>
            <a:endParaRPr lang="en-GB" altLang="sr-Latn-RS" dirty="0"/>
          </a:p>
          <a:p>
            <a:pPr eaLnBrk="1" hangingPunct="1"/>
            <a:r>
              <a:rPr lang="en-US" altLang="sr-Latn-RS" dirty="0"/>
              <a:t>This is an important offence, particularly because assets represented or administered in computer systems, such as electronic funds, deposit money, etc. have become the target of manipulations, similar to traditional forms of property. Due to the unique nature of how fraud can be committed in relation to assets administered in computer systems (i.e. through input manipulations or program manipulations), the Budapest Convention requires parties to undertake legislative measures to </a:t>
            </a:r>
            <a:r>
              <a:rPr lang="en-US" altLang="sr-Latn-RS" dirty="0" err="1"/>
              <a:t>criminalise</a:t>
            </a:r>
            <a:r>
              <a:rPr lang="en-US" altLang="sr-Latn-RS" dirty="0"/>
              <a:t> this.</a:t>
            </a:r>
            <a:endParaRPr lang="en-GB"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slide shows a screenshot of a website article describing how a man in Kenya was charged with electronic fraud committed by hacking the Kenya Revenue Authority website.  A 28-year-old man has been charged with hacking Kenya Revenue Authority (KRA) systems and causing the loss of about Sh4 billion. "It is a case of remote control hacking where the suspects operate smoothly with their machines and the next minute you </a:t>
            </a:r>
            <a:r>
              <a:rPr lang="en-US" dirty="0" err="1"/>
              <a:t>realise</a:t>
            </a:r>
            <a:r>
              <a:rPr lang="en-US" dirty="0"/>
              <a:t> you have no money in your account. The information we have is just a tip of the iceberg. The racket is big and involves people outside the country,“, said a prosecutor in Kenya. </a:t>
            </a:r>
          </a:p>
          <a:p>
            <a:endParaRPr lang="en-US" dirty="0"/>
          </a:p>
          <a:p>
            <a:r>
              <a:rPr lang="en-US" dirty="0"/>
              <a:t>Link to the website article is available here: https://www.bbc.com/news/world-africa-39351172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input, alteration, deletion or suppression of computer data…. Interference… functioning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ea typeface="ＭＳ Ｐゴシック" panose="020B0600070205080204" pitchFamily="34" charset="-128"/>
              </a:rPr>
              <a:t>This lists the five means by which a loss of property can be caused under Article 8.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pPr marL="228600" indent="-228600" eaLnBrk="1" hangingPunct="1">
              <a:buFontTx/>
              <a:buAutoNum type="arabicPeriod"/>
              <a:defRPr/>
            </a:pPr>
            <a:r>
              <a:rPr lang="en-GB" altLang="sr-Latn-RS" dirty="0">
                <a:ea typeface="ＭＳ Ｐゴシック" panose="020B0600070205080204" pitchFamily="34" charset="-128"/>
              </a:rPr>
              <a:t>Interference (with the functioning of a computer system)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loss of property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With respect to the offence of computer–related fraud, it is necessary that the conduct result in the direct economic or possessory loss of another person’s property. This may include the loss of money, tangibles and intangibles with an economic value.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look at the offence of computer-related forgery in Article 7 of the Budapest Convention </a:t>
            </a:r>
          </a:p>
          <a:p>
            <a:r>
              <a:rPr lang="en-GB" sz="1200" dirty="0"/>
              <a:t>The second part of the session will look at the offence of computer-related fraud as provided under Article 8 of the Budapest Convention. </a:t>
            </a:r>
          </a:p>
          <a:p>
            <a:r>
              <a:rPr lang="en-GB" sz="1200" dirty="0"/>
              <a:t>The third part of the session will look at the offence of child pornography as provided under Article 9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look at the offence of infringement of copyright and related rights as provided under Article 10 of the Budapest Convention.</a:t>
            </a:r>
          </a:p>
          <a:p>
            <a:r>
              <a:rPr lang="en-GB" sz="1200" dirty="0"/>
              <a:t>The fifth part of the session will look at the ancillary liability provisions (attempt, aiding or abetting and corporate liability) as provided under Article 11 and 12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fraudulent… dishonest intent of procuring, without right, an economic benefit for oneself or for another person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fraud be committed intentionally, Article 8 also requires that a person commit the necessary conduct with fraudulent or dishonest intent of procuring without right an economic benefit for oneself or another person. As an example, </a:t>
            </a:r>
            <a:r>
              <a:rPr lang="en-US" dirty="0"/>
              <a:t>commercial practices with respect to market competition that may cause an economic detriment to a person and benefit to another, but are not carried out with fraudulent or dishonest intent, are not meant to be included in the offence.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Budapest Convention – a visionary and enduring document - goes beyond criminalisation of online child sexual exploitation images through Article 9. This is because Article 9 criminalises child pornography that consists of visual depictions of realistic images, including animations, which do not involve exploitation of the child. </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child pornography in Article 9 of the Budapest Convention.</a:t>
            </a:r>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21</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ltLang="en-US" dirty="0">
                <a:ea typeface="ＭＳ Ｐゴシック" panose="020B0600070205080204" pitchFamily="34" charset="-128"/>
              </a:rPr>
              <a:t>Article 9 of Budapest Convention discloses one of the great innovations of this treaty: it criminalises child pornography acts committed by the means of a computer system.</a:t>
            </a:r>
          </a:p>
          <a:p>
            <a:pPr algn="just">
              <a:defRPr/>
            </a:pPr>
            <a:r>
              <a:rPr lang="en-GB" altLang="en-US" dirty="0">
                <a:ea typeface="ＭＳ Ｐゴシック" panose="020B0600070205080204" pitchFamily="34" charset="-128"/>
              </a:rPr>
              <a:t> </a:t>
            </a:r>
          </a:p>
          <a:p>
            <a:pPr algn="just">
              <a:defRPr/>
            </a:pPr>
            <a:r>
              <a:rPr lang="en-GB" altLang="en-US" dirty="0">
                <a:ea typeface="ＭＳ Ｐゴシック" panose="020B0600070205080204" pitchFamily="34" charset="-128"/>
              </a:rPr>
              <a:t>The trade with child pornography increased enormously with the advent of Internet. The communication and information networks offer a great number of advantages and possibilities for those who look for such kind of content. Besides, on Internet, the users can be anonymous, while gaining access to child abuse material online.</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Concerning child pornography offences, one aspect is particularly contentious: the criminalisation of “pseudo images”. The articles of the Convention cover not only situations of pictures where a real child is photographed during sexual activity, but also fake representations of children – for example, pictures of children completely created by computers (morphing for instance the head of a child on the body of the adult that commits the sexual act) or pictures from adults (convincingly) pretending (acting or dressing like) to be children. </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A second important aspect must be discussed, because it is broadly considered in the text of the Convention: the punishment of the mere possession of child pornography materials. Article 9, 1 defines as an infringement the mere possession of this kind of material, within a computer system and also the procurement of such images for purely personal use. This approach is commonly adopted by other international </a:t>
            </a:r>
            <a:r>
              <a:rPr lang="en-GB" altLang="en-US" i="1" dirty="0">
                <a:ea typeface="ＭＳ Ｐゴシック" panose="020B0600070205080204" pitchFamily="34" charset="-128"/>
              </a:rPr>
              <a:t>fora</a:t>
            </a:r>
            <a:r>
              <a:rPr lang="en-GB" altLang="en-US" dirty="0">
                <a:ea typeface="ＭＳ Ｐゴシック" panose="020B0600070205080204" pitchFamily="34" charset="-128"/>
              </a:rPr>
              <a:t> that studied the theme.</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Criminalising the mere possession of child pornography material is making it much easier to conduct a criminal investigation into this topic, since under this provision anyone who has in his possession this type of material can be prosecuted, and the specific intent to use the pictures in a certain way (for example sell them) or participating in their production does not need to be proven. This also means that suspected paedophiles can be punished without any evidence that they acted on their impulses towards a child. And of course, police and courts can investigate and convict this way suspected suppliers of child pornography (even if by the mere possession), with or without evidence that actual trade took place.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In this respect, it is important to also consider the legal option from the European Union. For many years, the European Union decided to criminalise the mere possession of child pornography materials - since the Decision from the Council from 29 of May of 2000. More recently, Directive 2011/92/EU of the European Parliament and of the Council of 13 December 2011, on combating the sexual abuse and sexual exploitation of children and child pornography, and replacing Council Framework Decision 2004/68/JHA, stated that Member States from the European Union should criminalise, among other illegal behaviours, the acquisition or possession of child pornography (Article 5, 2). However, the same document gives discretion to each of the Member States to decide whether this incrimination applies to cases where that pornographic material possessed by the producer solely for his or her private use (in so far as no pornographic material has been used for the purpose of its production and provided that the act involves no risk of dissemination of the material).</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from the European Union is absolutely in line with Article 9 of Budapest Convention that incriminates producing, offering or making available, distributing or transmitting, procuring or merely possessing child pornography in a computer system or on a computer-data storage medium. However, the inclusion of “procuring” or “possessing” allows reservation from the Parties to the Convention.</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was reinforced by the Convention on the Protection of Children (CETS 201), issued by the Council of Europe and opened for signature in 2007. The aim of this treaty is to harmonise criminal law provisions, within the Parties, aiming to protect children from sexual exploitation. According to Article 20, among others “</a:t>
            </a:r>
            <a:r>
              <a:rPr lang="en-GB" altLang="en-US" i="1" dirty="0">
                <a:ea typeface="ＭＳ Ｐゴシック" panose="020B0600070205080204" pitchFamily="34" charset="-128"/>
              </a:rPr>
              <a:t>procuring child pornography for oneself or for another person</a:t>
            </a:r>
            <a:r>
              <a:rPr lang="en-GB" altLang="en-US" dirty="0">
                <a:ea typeface="ＭＳ Ｐゴシック" panose="020B0600070205080204" pitchFamily="34" charset="-128"/>
              </a:rPr>
              <a:t>” and “</a:t>
            </a:r>
            <a:r>
              <a:rPr lang="en-GB" altLang="en-US" i="1" dirty="0">
                <a:ea typeface="ＭＳ Ｐゴシック" panose="020B0600070205080204" pitchFamily="34" charset="-128"/>
              </a:rPr>
              <a:t>possessing child pornography</a:t>
            </a:r>
            <a:r>
              <a:rPr lang="en-GB" altLang="en-US" dirty="0">
                <a:ea typeface="ＭＳ Ｐゴシック" panose="020B0600070205080204" pitchFamily="34" charset="-128"/>
              </a:rPr>
              <a:t>” should be criminalised.</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59398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has a screenshot of a news article describing how 43 individuals were arrested in an anti-child pornography operation in Brazil conducted in coordination with law enforcement agencies in the US, Colombia, Panama and Paraguay. The individuals were believed to be involved in the production, possession and distribution of child pornography through computer systems – which are all offences under the Budapest Convention. The report also explains how 187,000 files were seized for the purpose of analysis.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Link to news article: https://www.thestatesman.com/world/43-arrested-anti-child-porn-operation-brazil-1502857436.html </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23</a:t>
            </a:fld>
            <a:endParaRPr lang="en-US" altLang="en-US"/>
          </a:p>
        </p:txBody>
      </p:sp>
    </p:spTree>
    <p:extLst>
      <p:ext uri="{BB962C8B-B14F-4D97-AF65-F5344CB8AC3E}">
        <p14:creationId xmlns:p14="http://schemas.microsoft.com/office/powerpoint/2010/main" val="3197341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has a screenshot of a US Department of Justice press release about how hundreds of individuals around the world were charged in relation to the largest darknet child pornography website. A South Korean national was charged with operating of the Welcome to the Video website while 337 site users were also arrested and charged.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65367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r>
              <a:rPr lang="en-US" altLang="en-US" dirty="0"/>
              <a:t>Many of the offences in the Budapest Convention are required to be committed “without right”, or without </a:t>
            </a:r>
            <a:r>
              <a:rPr lang="en-US" altLang="en-US" dirty="0" err="1"/>
              <a:t>authorisation</a:t>
            </a:r>
            <a:r>
              <a:rPr lang="en-US" altLang="en-US" dirty="0"/>
              <a:t> from the relevant person or entity. It is possible that the conduct described in Article 9 be done “with right”. There are certain other </a:t>
            </a:r>
            <a:r>
              <a:rPr lang="en-US" altLang="en-US" dirty="0" err="1"/>
              <a:t>defences</a:t>
            </a:r>
            <a:r>
              <a:rPr lang="en-US" altLang="en-US" dirty="0"/>
              <a:t> to the conduct described in Article 9; e.g. that the pornographic material has artistic, medical, scientific or other similar merit.</a:t>
            </a:r>
            <a:endParaRPr lang="en-GB" altLang="sr-Latn-RS" dirty="0"/>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347236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producing…offering…making available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515489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distributing…transmitting…procuring….possessing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36047247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pornographic material….visually depicts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In particular this slide explains the criteria by which it is to be determined whether certain material is pornographic in nature.  The content is to be determined by national standards pertaining to obscenity,  public morality etc.</a:t>
            </a:r>
          </a:p>
          <a:p>
            <a:endParaRPr lang="en-US" altLang="fr-FR" dirty="0"/>
          </a:p>
          <a:p>
            <a:r>
              <a:rPr lang="en-US" altLang="fr-FR" dirty="0"/>
              <a:t>Although the language of Article 9 suggests that the pornographic material must constitute a visual depiction, it is also intended to include data stored on a computer system or a computer data storage medium that is capable of conversation into a visual image.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5411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sexually explicit conduct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outlines a minimum criteria for determining whether certain material is depicting “sexually explicit conduct”. Parties are free to use a broader definition. It is important to note that sexually explicit conduct being depicted does not have to be real sexually explicit conduct; and it may be simulated.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79953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aim of the session is to provide the participants with a comprehensive understanding of the definitions and offences against the confidentiality, availability and integrity of computer systems and computer data, as provided under the Budapest Convention.</a:t>
            </a:r>
          </a:p>
          <a:p>
            <a:endParaRPr lang="en-GB" sz="1200"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depicts… minor… person appearing to be a minor… realistic images representing a minor</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lists and explains the subject of the depiction under Article 9. Depictions of sexual abuse of real children; images which depict a person appearing to be a minor (whether or not actually a minor) engaging in sexually explicit conduct; and images which although realistic do not in fact involve a real child engaged in sexually explicit conduct.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025501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”minor”… under 18 years of age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defines the term “Minor” as used under Article 9.  The scope of this definition is limited to the depiction of real/fictitious children as sexual objects; and does not relate in any way to determining the age of consent for sexual relations.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490890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infringement of copyright and related rights under Article 10 of the Budapest Convention.</a:t>
            </a:r>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32</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 </a:t>
            </a:r>
            <a:r>
              <a:rPr lang="hr-HR" altLang="en-US" dirty="0"/>
              <a:t>Budapest Convention does not include any </a:t>
            </a:r>
            <a:r>
              <a:rPr lang="en-US" altLang="en-US" dirty="0"/>
              <a:t>specific offence on copyright. Rather, </a:t>
            </a:r>
            <a:r>
              <a:rPr lang="hr-HR" altLang="en-US" dirty="0"/>
              <a:t>Article 10 of the </a:t>
            </a:r>
            <a:r>
              <a:rPr lang="en-US" altLang="en-US" dirty="0"/>
              <a:t>Budapest </a:t>
            </a:r>
            <a:r>
              <a:rPr lang="hr-HR" altLang="en-US" dirty="0"/>
              <a:t>Convention only emphasises that </a:t>
            </a:r>
            <a:r>
              <a:rPr lang="en-US" altLang="en-US" dirty="0"/>
              <a:t>existing and well-established </a:t>
            </a:r>
            <a:r>
              <a:rPr lang="hr-HR" altLang="en-US" dirty="0"/>
              <a:t>rules on copyright </a:t>
            </a:r>
            <a:r>
              <a:rPr lang="en-US" altLang="en-US" dirty="0"/>
              <a:t>under international law </a:t>
            </a:r>
            <a:r>
              <a:rPr lang="hr-HR" altLang="en-US" dirty="0"/>
              <a:t>should apply to the online environment: what is prohibited in the real life must also be prohibited online. Infringements of copyright online, or committed by the means of a computer system, must be punished as if they were committed in the real world. For this reason</a:t>
            </a:r>
            <a:r>
              <a:rPr lang="en-US" altLang="en-US" dirty="0"/>
              <a:t>, </a:t>
            </a:r>
            <a:r>
              <a:rPr lang="hr-HR" altLang="en-US" dirty="0"/>
              <a:t>the </a:t>
            </a:r>
            <a:r>
              <a:rPr lang="en-US" altLang="en-US" dirty="0"/>
              <a:t>Budapest </a:t>
            </a:r>
            <a:r>
              <a:rPr lang="hr-HR" altLang="en-US" dirty="0"/>
              <a:t>Convention refers to already existing international treaties and agreements on this matter (Paris Agreement from 24 of July of 1971, Bern Convention and WIPO treaties).</a:t>
            </a:r>
            <a:endParaRPr lang="fr-FR"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6406182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image on the left slide shows a screenshot of a popular website which makes available links to download pirated materials through a peer-to-peer sharing network. </a:t>
            </a:r>
          </a:p>
          <a:p>
            <a:endParaRPr lang="en-US" dirty="0"/>
          </a:p>
          <a:p>
            <a:r>
              <a:rPr lang="en-US" dirty="0"/>
              <a:t>The trainer can use the image on the right to explain how the founders of the website The Pirate Bay were convicted by a Swedish court for copyright infringement. This can be used to explain how Article 10 of the Budapest Convention was enforced by Sweden.</a:t>
            </a:r>
          </a:p>
          <a:p>
            <a:endParaRPr lang="en-US" dirty="0"/>
          </a:p>
          <a:p>
            <a:r>
              <a:rPr lang="en-US" dirty="0"/>
              <a:t>Link to full article: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233884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has a screenshot of a website which makes available pirated versions of Adobe software. The trainer can show this as another example of an infringement of copyright committed through the use of a computer system.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59985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copyright… defined under the law…. pursuant to the obligations it has undertaken under the Paris Act of 24 July 1971 revising the Bern Convention for the Protection of Literary and Artistic Works, the Agreement on Trade-Related Aspects of Intellectual Property Rights and the WIP Copyright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Article 10 extends to infringement of copyrights (and related rights); but not moral rights. The Budapest Convention only mandates that a party extend its existing obligations under different international instruments with respect to infringement committed by means of a computer system. If for instance, a party does not have any such obligations, it need not implement Article 10 of the Budapest Convention. Similarly, if a party has reservations to existing international instruments related to copyright, it may apply the same reservations with respect to implementation of Article 10.</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273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(“commercial scale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Article 10 extends to copyright infringements on a commercial sale, which is intended to be in line with existing international framework under the TRIPS Agreement. Parties may seek to more broadly extend this to all forms of infringement, even if not committed on a commercial scale.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5579537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related rights… International Convention for the Protection of Performers, Producers of Phonograms and Broadcasting </a:t>
            </a:r>
            <a:r>
              <a:rPr lang="en-US" sz="1200" b="0" dirty="0" err="1">
                <a:solidFill>
                  <a:srgbClr val="FF0000"/>
                </a:solidFill>
                <a:latin typeface="+mj-lt"/>
              </a:rPr>
              <a:t>Organisations</a:t>
            </a:r>
            <a:r>
              <a:rPr lang="en-US" sz="1200" b="0" dirty="0">
                <a:solidFill>
                  <a:srgbClr val="FF0000"/>
                </a:solidFill>
                <a:latin typeface="+mj-lt"/>
              </a:rPr>
              <a:t> (Rome Convention), the Agreement on Trade-Related Aspects of Intellectual Property Rights and the WIPO Performances and Phonograms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This is identical to the previous slide, though instead of covering “copyright”, it covers “related rights”. Related rights, also referred to as “neighboring rights”, refers to rights of a creative work not connected with the work's actual author, such as for instance the rights of performers.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2975198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limited circumstances… other effective remedies…. reservation does not derogate from the Party’s international obligations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clarifies that there is a broad exemption to the imposition of criminal liability where there are other effective remedies, such as civil or administrative measures.</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296334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provisions related to ancillary liability (attempt and aiding or abetting, corporate liability) as provided under Article 11 and Article 12 of the Budapest Convention. </a:t>
            </a:r>
          </a:p>
          <a:p>
            <a:endParaRPr lang="en-GB" dirty="0"/>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40</a:t>
            </a:fld>
            <a:endParaRPr lang="en-GB"/>
          </a:p>
        </p:txBody>
      </p:sp>
    </p:spTree>
    <p:extLst>
      <p:ext uri="{BB962C8B-B14F-4D97-AF65-F5344CB8AC3E}">
        <p14:creationId xmlns:p14="http://schemas.microsoft.com/office/powerpoint/2010/main" val="30721182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intentionally, aiding or abetting…. with intent that such offence be committed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This seeks to </a:t>
            </a:r>
            <a:r>
              <a:rPr lang="en-US" dirty="0" err="1"/>
              <a:t>criminalise</a:t>
            </a:r>
            <a:r>
              <a:rPr lang="en-US" dirty="0"/>
              <a:t> the intentional aiding or abetting of any offence established in accordance with the Budapest Convention (Article 2-10). The perpetrator must have the intent that such offence be committed for this provision to attract. This is an important requirement as it would exclude service providers, which may aid or abet an offence by providing a conduit, but would not have criminal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8749212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attempt to commit any of the offences… Article 3 through 5, 6, 7, 8 and 9.1.a and c… may reserve the right not to apply in whole or in part paragraph 2</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The highlighted part </a:t>
            </a:r>
            <a:r>
              <a:rPr lang="en-US" dirty="0" err="1"/>
              <a:t>criminalises</a:t>
            </a:r>
            <a:r>
              <a:rPr lang="en-US" dirty="0"/>
              <a:t> attempting certain offences under the Budapest Convention. For instance, attempting illegal access, misuse of devices and certain aspects of child pornography would not be </a:t>
            </a:r>
            <a:r>
              <a:rPr lang="en-US" dirty="0" err="1"/>
              <a:t>criminalised</a:t>
            </a:r>
            <a:r>
              <a:rPr lang="en-US" dirty="0"/>
              <a:t> because it is difficult to ascertain attempts offences. The Budapest Convention requires that attempts must be intentional to attract criminal liability.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31851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legal persons can be held liable…. committed </a:t>
            </a:r>
            <a:r>
              <a:rPr lang="en-US" sz="1200" b="0" dirty="0" err="1">
                <a:solidFill>
                  <a:srgbClr val="FF0000"/>
                </a:solidFill>
                <a:latin typeface="+mj-lt"/>
              </a:rPr>
              <a:t>fo</a:t>
            </a:r>
            <a:r>
              <a:rPr lang="en-US" sz="1200" b="0" dirty="0">
                <a:solidFill>
                  <a:srgbClr val="FF0000"/>
                </a:solidFill>
                <a:latin typeface="+mj-lt"/>
              </a:rPr>
              <a:t> their benefit by any natural person…. leading position…. power of representation… authority to take decisions… authority to exercise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Both of the perspectives of the European Union and of the Council of Europe include, at least, any kind (criminal or not) of responsibility of companies and other legal entities by criminal acts of their representatives, acting in their representation and interest. In addition, the Convention states that responsibility of legal entities occurs also in case of lack of supervision or control of a legal representative of the company or other legal entity over someone under its supervision. In terms of prerequisites for corporate liability to be attracted, the Budapest Convention requires the four conditions outlined on the slide. This is to ensure that legal persons are not unduly penalised for conduct committed by natural persons in their individual capacity.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529787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lack of supervision or control by a natural person referred to in paragraph 1…. Made possible…. Commission…. For the benefit of that legal person by a natural person under its authority </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This element suggests that in addition to the four conditions outlined on the previous slide, a legal person may be held liable if the commission of the offence was made possible due </a:t>
            </a:r>
            <a:r>
              <a:rPr lang="en-GB" altLang="en-US" dirty="0" err="1"/>
              <a:t>ot</a:t>
            </a:r>
            <a:r>
              <a:rPr lang="en-GB" altLang="en-US" dirty="0"/>
              <a:t> a lack of supervision, but this requires that the offence was committed for the benefit of the legal person by a natural person acting under the authority of the legal person.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768023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forgery in Article 7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Computer-related forgery, described under Article 7 of Budapest Convention is a particular modality of forgery. In most countries forgery is a traditional criminal infringement. But normally, it refers to tangible objects and sometimes cannot be used to criminalise computer forgery, or forgery of computer data which does not require visual readability of statements or declarations embodied in a physical document. </a:t>
            </a:r>
          </a:p>
          <a:p>
            <a:endParaRPr lang="en-GB" altLang="en-US" dirty="0"/>
          </a:p>
          <a:p>
            <a:r>
              <a:rPr lang="en-GB" altLang="en-US" dirty="0"/>
              <a:t>That was the reason of introduction in the Convention of Article 7 of the Budapest Convention.</a:t>
            </a:r>
          </a:p>
          <a:p>
            <a:r>
              <a:rPr lang="en-GB" altLang="en-US" dirty="0"/>
              <a:t> </a:t>
            </a:r>
          </a:p>
          <a:p>
            <a:r>
              <a:rPr lang="en-GB" altLang="en-US" dirty="0"/>
              <a:t>At this point, the Convention aims to introduce a parallel offence to the traditional forgery of documents (tangible documents). But in this case, the object of the crime is computer data. This crime is committed by those who input, alter, delete or suppress computer data, resulting in inauthentic data with the intent that those data are considered or acted upon for legal purposes as if it were authentic.</a:t>
            </a:r>
          </a:p>
          <a:p>
            <a:r>
              <a:rPr lang="en-GB" altLang="en-US" dirty="0"/>
              <a:t> </a:t>
            </a:r>
          </a:p>
          <a:p>
            <a:r>
              <a:rPr lang="en-GB" altLang="en-US" dirty="0"/>
              <a:t>This crime requires, of course, and intentional and without right action.</a:t>
            </a:r>
            <a:endParaRPr lang="en-GB"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screenshot of a news article about a doctor and his associate who were arrested in India for allegedly preparing forged COVID-19 test reports. According to the article, the doctor would collect samples from patients, but would not send them for testing. Instead, he would prepare forged test results by altering the PDF format for tests on the computer. He would send the test results to the patients through WhatsApp.</a:t>
            </a:r>
          </a:p>
          <a:p>
            <a:endParaRPr lang="en-US" dirty="0"/>
          </a:p>
          <a:p>
            <a:r>
              <a:rPr lang="en-US" dirty="0"/>
              <a:t>Link to news article: https://www.thehindu.com/news/cities/Delhi/doctor-aide-arrested-for-giving-forged-covid-19-test-reports/article32526435.ece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HSBC.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a:t>
            </a:r>
            <a:r>
              <a:rPr lang="en-GB" altLang="sr-Latn-RS" dirty="0" err="1"/>
              <a:t>BankofAmerica’s</a:t>
            </a:r>
            <a:r>
              <a:rPr lang="en-GB" altLang="sr-Latn-RS" dirty="0"/>
              <a:t> online banking system. The trainer can then explain that the URL in the email actually resolves to a third party spoofed website that is not related to the Bank of America.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‹N°›</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‹N°›</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‹N°›</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‹N°›</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3/15/2021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‹N°›</a:t>
            </a:fld>
            <a:endParaRPr lang="en-GB" dirty="0"/>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en-US" altLang="en-US" sz="1400" dirty="0" err="1">
                <a:solidFill>
                  <a:prstClr val="black"/>
                </a:solidFill>
                <a:latin typeface="Verdana" panose="020B0604030504040204" pitchFamily="34" charset="0"/>
                <a:ea typeface="MS PGothic" panose="020B0600070205080204" pitchFamily="34" charset="-128"/>
              </a:rPr>
              <a:t>Cours</a:t>
            </a:r>
            <a:r>
              <a:rPr lang="en-US" altLang="en-US" sz="1400" dirty="0">
                <a:solidFill>
                  <a:prstClr val="black"/>
                </a:solidFill>
                <a:latin typeface="Verdana" panose="020B0604030504040204" pitchFamily="34" charset="0"/>
                <a:ea typeface="MS PGothic" panose="020B0600070205080204" pitchFamily="34" charset="-128"/>
              </a:rPr>
              <a:t> </a:t>
            </a:r>
            <a:r>
              <a:rPr lang="en-US" altLang="en-US" sz="1400" dirty="0" err="1">
                <a:solidFill>
                  <a:prstClr val="black"/>
                </a:solidFill>
                <a:latin typeface="Verdana" panose="020B0604030504040204" pitchFamily="34" charset="0"/>
                <a:ea typeface="MS PGothic" panose="020B0600070205080204" pitchFamily="34" charset="-128"/>
              </a:rPr>
              <a:t>introductif</a:t>
            </a:r>
            <a:r>
              <a:rPr lang="en-US" altLang="en-US" sz="1400" dirty="0">
                <a:solidFill>
                  <a:prstClr val="black"/>
                </a:solidFill>
                <a:latin typeface="Verdana" panose="020B0604030504040204" pitchFamily="34" charset="0"/>
                <a:ea typeface="MS PGothic" panose="020B0600070205080204" pitchFamily="34" charset="-128"/>
              </a:rPr>
              <a:t> de formation </a:t>
            </a:r>
            <a:r>
              <a:rPr lang="en-US" altLang="en-US" sz="1400" dirty="0" err="1">
                <a:solidFill>
                  <a:prstClr val="black"/>
                </a:solidFill>
                <a:latin typeface="Verdana" panose="020B0604030504040204" pitchFamily="34" charset="0"/>
                <a:ea typeface="MS PGothic" panose="020B0600070205080204" pitchFamily="34" charset="-128"/>
              </a:rPr>
              <a:t>judiciaire</a:t>
            </a:r>
            <a:r>
              <a:rPr lang="en-US" altLang="en-US" sz="1400" dirty="0">
                <a:solidFill>
                  <a:prstClr val="black"/>
                </a:solidFill>
                <a:latin typeface="Verdana" panose="020B0604030504040204" pitchFamily="34" charset="0"/>
                <a:ea typeface="MS PGothic" panose="020B0600070205080204" pitchFamily="34" charset="-128"/>
              </a:rPr>
              <a:t> sur la </a:t>
            </a:r>
            <a:r>
              <a:rPr lang="en-US" altLang="en-US" sz="1400" dirty="0" err="1">
                <a:solidFill>
                  <a:prstClr val="black"/>
                </a:solidFill>
                <a:latin typeface="Verdana" panose="020B0604030504040204" pitchFamily="34" charset="0"/>
                <a:ea typeface="MS PGothic" panose="020B0600070205080204" pitchFamily="34" charset="-128"/>
              </a:rPr>
              <a:t>cybercriminalité</a:t>
            </a:r>
            <a:r>
              <a:rPr lang="en-US" altLang="en-US" sz="1400" dirty="0">
                <a:solidFill>
                  <a:prstClr val="black"/>
                </a:solidFill>
                <a:latin typeface="Verdana" panose="020B0604030504040204" pitchFamily="34" charset="0"/>
                <a:ea typeface="MS PGothic" panose="020B0600070205080204" pitchFamily="34" charset="-128"/>
              </a:rPr>
              <a:t> et les </a:t>
            </a:r>
            <a:r>
              <a:rPr lang="en-US" altLang="en-US" sz="1400" dirty="0" err="1">
                <a:solidFill>
                  <a:prstClr val="black"/>
                </a:solidFill>
                <a:latin typeface="Verdana" panose="020B0604030504040204" pitchFamily="34" charset="0"/>
                <a:ea typeface="MS PGothic" panose="020B0600070205080204" pitchFamily="34" charset="-128"/>
              </a:rPr>
              <a:t>preuves</a:t>
            </a:r>
            <a:r>
              <a:rPr lang="en-US" altLang="en-US" sz="1400" dirty="0">
                <a:solidFill>
                  <a:prstClr val="black"/>
                </a:solidFill>
                <a:latin typeface="Verdana" panose="020B0604030504040204" pitchFamily="34" charset="0"/>
                <a:ea typeface="MS PGothic" panose="020B0600070205080204" pitchFamily="34" charset="-128"/>
              </a:rPr>
              <a:t> </a:t>
            </a:r>
            <a:r>
              <a:rPr lang="en-US" altLang="en-US" sz="1400" dirty="0" err="1">
                <a:solidFill>
                  <a:prstClr val="black"/>
                </a:solidFill>
                <a:latin typeface="Verdana" panose="020B0604030504040204" pitchFamily="34" charset="0"/>
                <a:ea typeface="MS PGothic" panose="020B0600070205080204" pitchFamily="34" charset="-128"/>
              </a:rPr>
              <a:t>électroniques</a:t>
            </a:r>
            <a:endParaRPr lang="en-GB" dirty="0"/>
          </a:p>
        </p:txBody>
      </p:sp>
      <p:sp>
        <p:nvSpPr>
          <p:cNvPr id="31" name="Text Placeholder 30">
            <a:extLst>
              <a:ext uri="{FF2B5EF4-FFF2-40B4-BE49-F238E27FC236}">
                <a16:creationId xmlns="" xmlns:a16="http://schemas.microsoft.com/office/drawing/2014/main" id="{A3637711-684D-4890-8B1A-C347F5BBB59D}"/>
              </a:ext>
            </a:extLst>
          </p:cNvPr>
          <p:cNvSpPr>
            <a:spLocks noGrp="1"/>
          </p:cNvSpPr>
          <p:nvPr>
            <p:ph type="body" sz="quarter" idx="12"/>
          </p:nvPr>
        </p:nvSpPr>
        <p:spPr/>
        <p:txBody>
          <a:bodyPr>
            <a:normAutofit/>
          </a:bodyPr>
          <a:lstStyle/>
          <a:p>
            <a:pPr>
              <a:spcBef>
                <a:spcPct val="0"/>
              </a:spcBef>
            </a:pPr>
            <a:r>
              <a:rPr lang="en-GB" altLang="en-US" sz="3200" dirty="0">
                <a:latin typeface="+mn-lt"/>
              </a:rPr>
              <a:t>Dispositions de fond de la Convention de Budapest - </a:t>
            </a:r>
            <a:r>
              <a:rPr lang="en-GB" altLang="en-US" sz="3200" dirty="0" err="1">
                <a:latin typeface="+mn-lt"/>
              </a:rPr>
              <a:t>Partie</a:t>
            </a:r>
            <a:r>
              <a:rPr lang="en-GB" altLang="en-US" sz="3200" dirty="0">
                <a:latin typeface="+mn-lt"/>
              </a:rPr>
              <a:t> 2</a:t>
            </a: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en-GB" altLang="en-US" sz="1400" i="1" dirty="0">
                <a:latin typeface="+mn-lt"/>
              </a:rPr>
              <a:t>Conseil de </a:t>
            </a:r>
            <a:r>
              <a:rPr lang="en-GB" altLang="en-US" sz="1400" i="1" dirty="0" err="1">
                <a:latin typeface="+mn-lt"/>
              </a:rPr>
              <a:t>l’Europe</a:t>
            </a:r>
            <a:endParaRPr lang="en-GB" altLang="en-US" sz="1400" i="1" dirty="0">
              <a:latin typeface="+mn-lt"/>
            </a:endParaRPr>
          </a:p>
          <a:p>
            <a:pPr>
              <a:spcBef>
                <a:spcPct val="0"/>
              </a:spcBef>
            </a:pPr>
            <a:endParaRPr lang="en-GB" altLang="en-US" sz="1400" dirty="0">
              <a:solidFill>
                <a:srgbClr val="2F618F"/>
              </a:solidFill>
              <a:latin typeface="+mn-lt"/>
              <a:hlinkClick r:id="rId3"/>
            </a:endParaRPr>
          </a:p>
          <a:p>
            <a:pPr>
              <a:spcBef>
                <a:spcPct val="0"/>
              </a:spcBef>
            </a:pPr>
            <a:r>
              <a:rPr lang="en-GB" altLang="en-US" sz="1400" dirty="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a:t>
            </a:r>
            <a:r>
              <a:rPr lang="en-GB" altLang="en-US" dirty="0" err="1">
                <a:latin typeface="Verdana" panose="020B0604030504040204" pitchFamily="34" charset="0"/>
              </a:rPr>
              <a:t>Mois</a:t>
            </a:r>
            <a:r>
              <a:rPr lang="en-GB" altLang="en-US" dirty="0">
                <a:latin typeface="Verdana" panose="020B0604030504040204" pitchFamily="34" charset="0"/>
              </a:rPr>
              <a:t> AAAA</a:t>
            </a: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65172" y="1366616"/>
            <a:ext cx="4102112" cy="4801314"/>
          </a:xfrm>
          <a:prstGeom prst="rect">
            <a:avLst/>
          </a:prstGeom>
        </p:spPr>
        <p:txBody>
          <a:bodyPr wrap="square">
            <a:spAutoFit/>
          </a:bodyPr>
          <a:lstStyle/>
          <a:p>
            <a:pPr marL="342900" indent="-342900" algn="just">
              <a:buFont typeface="Wingdings" pitchFamily="2" charset="2"/>
              <a:buChar char="Ø"/>
            </a:pPr>
            <a:r>
              <a:rPr lang="fr-FR" sz="1700" dirty="0"/>
              <a:t> Chaque Partie adopte les mesures législatives et autres qui se révèlent nécessaires pour ériger en infraction pénale, conformément à son droit interne, l'</a:t>
            </a:r>
            <a:r>
              <a:rPr lang="fr-FR" sz="1700" b="1" dirty="0">
                <a:solidFill>
                  <a:srgbClr val="FF0000"/>
                </a:solidFill>
              </a:rPr>
              <a:t>introduction</a:t>
            </a:r>
            <a:r>
              <a:rPr lang="fr-FR" sz="1700" dirty="0"/>
              <a:t>, l’</a:t>
            </a:r>
            <a:r>
              <a:rPr lang="fr-FR" sz="1700" b="1" dirty="0">
                <a:solidFill>
                  <a:srgbClr val="FF0000"/>
                </a:solidFill>
              </a:rPr>
              <a:t>altération</a:t>
            </a:r>
            <a:r>
              <a:rPr lang="fr-FR" sz="1700" dirty="0"/>
              <a:t>, l’</a:t>
            </a:r>
            <a:r>
              <a:rPr lang="fr-FR" sz="1700" b="1" dirty="0">
                <a:solidFill>
                  <a:srgbClr val="FF0000"/>
                </a:solidFill>
              </a:rPr>
              <a:t>effacement</a:t>
            </a:r>
            <a:r>
              <a:rPr lang="fr-FR" sz="1700" dirty="0"/>
              <a:t> ou la </a:t>
            </a:r>
            <a:r>
              <a:rPr lang="fr-FR" sz="1700" b="1" dirty="0">
                <a:solidFill>
                  <a:srgbClr val="FF0000"/>
                </a:solidFill>
              </a:rPr>
              <a:t>suppression</a:t>
            </a:r>
            <a:r>
              <a:rPr lang="fr-FR" sz="1700" dirty="0"/>
              <a:t> intentionnels et sans droit de données informatiques, engendrant des données non authentiques, dans l'intention qu’elles soient prises en compte ou utilisées à des fins légales comme si elles étaient authentiques, qu’elles soient ou non directement lisibles et intelligibles. </a:t>
            </a:r>
          </a:p>
          <a:p>
            <a:pPr marL="342900" indent="-342900" algn="just">
              <a:buFont typeface="Wingdings" pitchFamily="2" charset="2"/>
              <a:buChar char="Ø"/>
            </a:pPr>
            <a:endParaRPr lang="fr-FR" sz="1700" dirty="0"/>
          </a:p>
          <a:p>
            <a:pPr marL="342900" indent="-342900" algn="just">
              <a:buFont typeface="Wingdings" pitchFamily="2" charset="2"/>
              <a:buChar char="Ø"/>
            </a:pPr>
            <a:r>
              <a:rPr lang="fr-FR" sz="1700" dirty="0"/>
              <a:t>Une Partie peut exiger une intention frauduleuse ou une intention délictueuse similaire pour que la responsabilité pénale soit engagée.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518673" y="1366616"/>
            <a:ext cx="4127487" cy="3231654"/>
          </a:xfrm>
          <a:prstGeom prst="rect">
            <a:avLst/>
          </a:prstGeom>
        </p:spPr>
        <p:txBody>
          <a:bodyPr wrap="square">
            <a:spAutoFit/>
          </a:bodyPr>
          <a:lstStyle/>
          <a:p>
            <a:pPr marL="342900" indent="-342900" algn="just">
              <a:buFont typeface="Wingdings" panose="05000000000000000000" pitchFamily="2" charset="2"/>
              <a:buChar char="Ø"/>
            </a:pPr>
            <a:r>
              <a:rPr lang="en-US" sz="1700" dirty="0"/>
              <a:t>La </a:t>
            </a:r>
            <a:r>
              <a:rPr lang="en-US" sz="1700" dirty="0" err="1"/>
              <a:t>portée</a:t>
            </a:r>
            <a:r>
              <a:rPr lang="en-US" sz="1700" dirty="0"/>
              <a:t> de </a:t>
            </a:r>
            <a:r>
              <a:rPr lang="en-US" sz="1700" dirty="0" err="1"/>
              <a:t>cette</a:t>
            </a:r>
            <a:r>
              <a:rPr lang="en-US" sz="1700" dirty="0"/>
              <a:t> infraction se </a:t>
            </a:r>
            <a:r>
              <a:rPr lang="en-US" sz="1700" dirty="0" err="1"/>
              <a:t>limite</a:t>
            </a:r>
            <a:r>
              <a:rPr lang="en-US" sz="1700" dirty="0"/>
              <a:t> à la falsification de documents par: </a:t>
            </a:r>
          </a:p>
          <a:p>
            <a:pPr algn="just"/>
            <a:endParaRPr lang="en-US" sz="1700" dirty="0"/>
          </a:p>
          <a:p>
            <a:pPr marL="800100" lvl="1" indent="-342900" algn="just">
              <a:buFont typeface="Wingdings" panose="05000000000000000000" pitchFamily="2" charset="2"/>
              <a:buChar char="Ø"/>
            </a:pPr>
            <a:r>
              <a:rPr lang="fr-FR" sz="1700" dirty="0"/>
              <a:t>Saisie de données correctes ou incorrectes</a:t>
            </a:r>
          </a:p>
          <a:p>
            <a:pPr marL="800100" lvl="1" indent="-342900" algn="just">
              <a:buFont typeface="Wingdings" panose="05000000000000000000" pitchFamily="2" charset="2"/>
              <a:buChar char="Ø"/>
            </a:pPr>
            <a:r>
              <a:rPr lang="fr-FR" sz="1700" dirty="0"/>
              <a:t>Modifications ultérieures (modifications, variations, changements partiels)</a:t>
            </a:r>
          </a:p>
          <a:p>
            <a:pPr marL="800100" lvl="1" indent="-342900" algn="just">
              <a:buFont typeface="Wingdings" panose="05000000000000000000" pitchFamily="2" charset="2"/>
              <a:buChar char="Ø"/>
            </a:pPr>
            <a:r>
              <a:rPr lang="fr-FR" sz="1700" dirty="0"/>
              <a:t>Suppression (suppression de données d’un support de données) </a:t>
            </a:r>
          </a:p>
          <a:p>
            <a:pPr marL="800100" lvl="1" indent="-342900" algn="just">
              <a:buFont typeface="Wingdings" panose="05000000000000000000" pitchFamily="2" charset="2"/>
              <a:buChar char="Ø"/>
            </a:pPr>
            <a:r>
              <a:rPr lang="fr-FR" sz="1700" dirty="0"/>
              <a:t>Suppression (retenue, dissimulation de données</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saisie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altération</a:t>
            </a:r>
            <a:r>
              <a:rPr lang="en-GB" sz="32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534930" y="1531531"/>
            <a:ext cx="4094481" cy="4801314"/>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700" dirty="0" err="1"/>
              <a:t>D'ordinaire</a:t>
            </a:r>
            <a:r>
              <a:rPr lang="en-US" sz="1700" dirty="0"/>
              <a:t>, le </a:t>
            </a:r>
            <a:r>
              <a:rPr lang="en-US" sz="1700" dirty="0" err="1"/>
              <a:t>terme</a:t>
            </a:r>
            <a:r>
              <a:rPr lang="en-US" sz="1700" dirty="0"/>
              <a:t> </a:t>
            </a:r>
            <a:r>
              <a:rPr lang="en-US" sz="1700" dirty="0" err="1"/>
              <a:t>d'authenticité</a:t>
            </a:r>
            <a:r>
              <a:rPr lang="en-US" sz="1700" dirty="0"/>
              <a:t> se </a:t>
            </a:r>
            <a:r>
              <a:rPr lang="en-US" sz="1700" dirty="0" err="1"/>
              <a:t>rapporte</a:t>
            </a:r>
            <a:r>
              <a:rPr lang="en-US" sz="1700" dirty="0"/>
              <a:t> </a:t>
            </a:r>
            <a:r>
              <a:rPr lang="en-US" sz="1700" dirty="0" err="1"/>
              <a:t>à</a:t>
            </a:r>
            <a:r>
              <a:rPr lang="en-US" sz="1700" dirty="0"/>
              <a:t> :	</a:t>
            </a:r>
          </a:p>
          <a:p>
            <a:pPr marL="800100" lvl="1" indent="-342900" algn="just">
              <a:buFont typeface="Wingdings" panose="05000000000000000000" pitchFamily="2" charset="2"/>
              <a:buChar char="Ø"/>
            </a:pPr>
            <a:r>
              <a:rPr lang="en-US" sz="1700" dirty="0" err="1"/>
              <a:t>l'authenticité</a:t>
            </a:r>
            <a:r>
              <a:rPr lang="en-US" sz="1700" dirty="0"/>
              <a:t> de </a:t>
            </a:r>
            <a:r>
              <a:rPr lang="en-US" sz="1700" dirty="0" err="1"/>
              <a:t>l'auteur</a:t>
            </a:r>
            <a:r>
              <a:rPr lang="en-US" sz="1700" dirty="0"/>
              <a:t> d'un document </a:t>
            </a:r>
          </a:p>
          <a:p>
            <a:pPr marL="800100" lvl="1" indent="-342900" algn="just">
              <a:buFont typeface="Wingdings" panose="05000000000000000000" pitchFamily="2" charset="2"/>
              <a:buChar char="Ø"/>
            </a:pPr>
            <a:r>
              <a:rPr lang="en-US" sz="1700" dirty="0" err="1"/>
              <a:t>l'authenticité</a:t>
            </a:r>
            <a:r>
              <a:rPr lang="en-US" sz="1700" dirty="0"/>
              <a:t> de la </a:t>
            </a:r>
            <a:r>
              <a:rPr lang="en-US" sz="1700" dirty="0" err="1"/>
              <a:t>véracité</a:t>
            </a:r>
            <a:r>
              <a:rPr lang="en-US" sz="1700" dirty="0"/>
              <a:t> de la </a:t>
            </a:r>
            <a:r>
              <a:rPr lang="en-US" sz="1700" dirty="0" err="1"/>
              <a:t>déclaration</a:t>
            </a:r>
            <a:r>
              <a:rPr lang="en-US" sz="1700" dirty="0"/>
              <a:t> </a:t>
            </a:r>
            <a:r>
              <a:rPr lang="en-US" sz="1700" dirty="0" err="1"/>
              <a:t>contenue</a:t>
            </a:r>
            <a:r>
              <a:rPr lang="en-US" sz="1700" dirty="0"/>
              <a:t> dans le document.</a:t>
            </a:r>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err="1"/>
              <a:t>En</a:t>
            </a:r>
            <a:r>
              <a:rPr lang="en-US" sz="1700" dirty="0"/>
              <a:t> </a:t>
            </a:r>
            <a:r>
              <a:rPr lang="en-US" sz="1700" dirty="0" err="1"/>
              <a:t>ce</a:t>
            </a:r>
            <a:r>
              <a:rPr lang="en-US" sz="1700" dirty="0"/>
              <a:t> qui </a:t>
            </a:r>
            <a:r>
              <a:rPr lang="en-US" sz="1700" dirty="0" err="1"/>
              <a:t>concerne</a:t>
            </a:r>
            <a:r>
              <a:rPr lang="en-US" sz="1700" dirty="0"/>
              <a:t> les </a:t>
            </a:r>
            <a:r>
              <a:rPr lang="en-US" sz="1700" dirty="0" err="1"/>
              <a:t>données</a:t>
            </a:r>
            <a:r>
              <a:rPr lang="en-US" sz="1700" dirty="0"/>
              <a:t>, </a:t>
            </a:r>
            <a:r>
              <a:rPr lang="en-US" sz="1700" dirty="0" err="1"/>
              <a:t>l'authenticité</a:t>
            </a:r>
            <a:r>
              <a:rPr lang="en-US" sz="1700" dirty="0"/>
              <a:t> fait </a:t>
            </a:r>
            <a:r>
              <a:rPr lang="en-US" sz="1700" dirty="0" err="1"/>
              <a:t>fondamentalement</a:t>
            </a:r>
            <a:r>
              <a:rPr lang="en-US" sz="1700" dirty="0"/>
              <a:t> </a:t>
            </a:r>
            <a:r>
              <a:rPr lang="en-US" sz="1700" dirty="0" err="1"/>
              <a:t>référence</a:t>
            </a:r>
            <a:r>
              <a:rPr lang="en-US" sz="1700" dirty="0"/>
              <a:t> </a:t>
            </a:r>
            <a:r>
              <a:rPr lang="en-US" sz="1700" dirty="0" err="1"/>
              <a:t>à</a:t>
            </a:r>
            <a:r>
              <a:rPr lang="en-US" sz="1700" dirty="0"/>
              <a:t> </a:t>
            </a:r>
            <a:r>
              <a:rPr lang="en-US" sz="1700" dirty="0" err="1"/>
              <a:t>l'émetteur</a:t>
            </a:r>
            <a:r>
              <a:rPr lang="en-US" sz="1700" dirty="0"/>
              <a:t> des </a:t>
            </a:r>
            <a:r>
              <a:rPr lang="en-US" sz="1700" dirty="0" err="1"/>
              <a:t>données</a:t>
            </a:r>
            <a:r>
              <a:rPr lang="en-US" sz="1700" dirty="0"/>
              <a:t> (</a:t>
            </a:r>
            <a:r>
              <a:rPr lang="en-US" sz="1700" dirty="0" err="1"/>
              <a:t>indépendamment</a:t>
            </a:r>
            <a:r>
              <a:rPr lang="en-US" sz="1700" dirty="0"/>
              <a:t> de </a:t>
            </a:r>
            <a:r>
              <a:rPr lang="en-US" sz="1700" dirty="0" err="1"/>
              <a:t>l'exactitude</a:t>
            </a:r>
            <a:r>
              <a:rPr lang="en-US" sz="1700" dirty="0"/>
              <a:t>/</a:t>
            </a:r>
            <a:r>
              <a:rPr lang="en-US" sz="1700" dirty="0" err="1"/>
              <a:t>véracité</a:t>
            </a:r>
            <a:r>
              <a:rPr lang="en-US" sz="1700" dirty="0"/>
              <a:t> de </a:t>
            </a:r>
            <a:r>
              <a:rPr lang="en-US" sz="1700" dirty="0" err="1"/>
              <a:t>leur</a:t>
            </a:r>
            <a:r>
              <a:rPr lang="en-US" sz="1700" dirty="0"/>
              <a:t> </a:t>
            </a:r>
            <a:r>
              <a:rPr lang="en-US" sz="1700" dirty="0" err="1"/>
              <a:t>contenu</a:t>
            </a:r>
            <a:r>
              <a:rPr lang="en-US" sz="1700" dirty="0"/>
              <a:t>).</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err="1"/>
              <a:t>L'authenticité</a:t>
            </a:r>
            <a:r>
              <a:rPr lang="en-US" sz="1700" dirty="0"/>
              <a:t> peut </a:t>
            </a:r>
            <a:r>
              <a:rPr lang="en-US" sz="1700" dirty="0" err="1"/>
              <a:t>aussi</a:t>
            </a:r>
            <a:r>
              <a:rPr lang="en-US" sz="1700" dirty="0"/>
              <a:t>, </a:t>
            </a:r>
            <a:r>
              <a:rPr lang="en-US" sz="1700" dirty="0" err="1"/>
              <a:t>accessoirement</a:t>
            </a:r>
            <a:r>
              <a:rPr lang="en-US" sz="1700" dirty="0"/>
              <a:t>, </a:t>
            </a:r>
            <a:r>
              <a:rPr lang="en-US" sz="1700" dirty="0" err="1"/>
              <a:t>concerner</a:t>
            </a:r>
            <a:r>
              <a:rPr lang="en-US" sz="1700" dirty="0"/>
              <a:t> </a:t>
            </a:r>
            <a:r>
              <a:rPr lang="en-US" sz="1700" dirty="0" err="1"/>
              <a:t>l'authenticité</a:t>
            </a:r>
            <a:r>
              <a:rPr lang="en-US" sz="1700" dirty="0"/>
              <a:t> des </a:t>
            </a:r>
            <a:r>
              <a:rPr lang="en-US" sz="1700" dirty="0" err="1"/>
              <a:t>données</a:t>
            </a:r>
            <a:r>
              <a:rPr lang="en-US" sz="1700" dirty="0"/>
              <a:t>.</a:t>
            </a:r>
          </a:p>
          <a:p>
            <a:pPr marL="342900" indent="-342900" algn="just">
              <a:buFont typeface="Wingdings" panose="05000000000000000000" pitchFamily="2" charset="2"/>
              <a:buChar char="Ø"/>
            </a:pPr>
            <a:endParaRPr lang="en-US" sz="1700" dirty="0"/>
          </a:p>
        </p:txBody>
      </p:sp>
      <p:sp>
        <p:nvSpPr>
          <p:cNvPr id="2" name="TextBox 7">
            <a:extLst>
              <a:ext uri="{FF2B5EF4-FFF2-40B4-BE49-F238E27FC236}">
                <a16:creationId xmlns=""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données</a:t>
            </a:r>
            <a:r>
              <a:rPr lang="en-GB" sz="3200" dirty="0">
                <a:solidFill>
                  <a:schemeClr val="bg1"/>
                </a:solidFill>
                <a:latin typeface="Verdana" panose="020B0604030504040204" pitchFamily="34" charset="0"/>
                <a:ea typeface="Verdana" panose="020B0604030504040204" pitchFamily="34" charset="0"/>
                <a:cs typeface="Verdana" charset="0"/>
              </a:rPr>
              <a:t> non </a:t>
            </a:r>
            <a:r>
              <a:rPr lang="en-GB" sz="3200" dirty="0" err="1">
                <a:solidFill>
                  <a:schemeClr val="bg1"/>
                </a:solidFill>
                <a:latin typeface="Verdana" panose="020B0604030504040204" pitchFamily="34" charset="0"/>
                <a:ea typeface="Verdana" panose="020B0604030504040204" pitchFamily="34" charset="0"/>
                <a:cs typeface="Verdana" charset="0"/>
              </a:rPr>
              <a:t>authentiques</a:t>
            </a:r>
            <a:r>
              <a:rPr lang="en-GB" sz="3200" dirty="0">
                <a:solidFill>
                  <a:schemeClr val="bg1"/>
                </a:solidFill>
                <a:latin typeface="Verdana" panose="020B0604030504040204" pitchFamily="34" charset="0"/>
                <a:ea typeface="Verdana" panose="020B0604030504040204" pitchFamily="34" charset="0"/>
                <a:cs typeface="Verdana" charset="0"/>
              </a:rPr>
              <a:t>”)</a:t>
            </a:r>
          </a:p>
        </p:txBody>
      </p:sp>
      <p:sp>
        <p:nvSpPr>
          <p:cNvPr id="9" name="Rectangle 8">
            <a:extLst>
              <a:ext uri="{FF2B5EF4-FFF2-40B4-BE49-F238E27FC236}">
                <a16:creationId xmlns="" xmlns:a16="http://schemas.microsoft.com/office/drawing/2014/main" id="{7FA81925-418B-D44C-9255-2AEBBFBC0ADA}"/>
              </a:ext>
            </a:extLst>
          </p:cNvPr>
          <p:cNvSpPr/>
          <p:nvPr/>
        </p:nvSpPr>
        <p:spPr>
          <a:xfrm>
            <a:off x="258868" y="1400726"/>
            <a:ext cx="3889351" cy="5062924"/>
          </a:xfrm>
          <a:prstGeom prst="rect">
            <a:avLst/>
          </a:prstGeom>
        </p:spPr>
        <p:txBody>
          <a:bodyPr wrap="square">
            <a:spAutoFit/>
          </a:bodyPr>
          <a:lstStyle/>
          <a:p>
            <a:pPr marL="342900" indent="-342900" algn="just">
              <a:buFont typeface="Wingdings" pitchFamily="2" charset="2"/>
              <a:buChar char="Ø"/>
            </a:pPr>
            <a:r>
              <a:rPr lang="fr-FR" sz="1700" dirty="0"/>
              <a:t> Chaque Partie adopte les mesures législatives et autres qui se révèlent nécessaires pour ériger en infraction pénale, conformément à son droit interne, l'introduction, l’altération, l’effacement ou la suppression intentionnels et sans droit de données informatiques, engendrant des </a:t>
            </a:r>
            <a:r>
              <a:rPr lang="fr-FR" sz="1700" b="1" dirty="0">
                <a:solidFill>
                  <a:srgbClr val="FF0000"/>
                </a:solidFill>
              </a:rPr>
              <a:t>données non authentiques</a:t>
            </a:r>
            <a:r>
              <a:rPr lang="fr-FR" sz="1700" dirty="0"/>
              <a:t>, dans l'intention qu’elles soient prises en compte ou utilisées à des fins légales comme si elles étaient authentiques, qu’elles soient ou non directement lisibles et intelligibles. </a:t>
            </a:r>
          </a:p>
          <a:p>
            <a:pPr marL="342900" indent="-342900" algn="just">
              <a:buFont typeface="Wingdings" pitchFamily="2" charset="2"/>
              <a:buChar char="Ø"/>
            </a:pPr>
            <a:endParaRPr lang="fr-FR" sz="1700" dirty="0"/>
          </a:p>
          <a:p>
            <a:pPr marL="342900" indent="-342900" algn="just">
              <a:buFont typeface="Wingdings" pitchFamily="2" charset="2"/>
              <a:buChar char="Ø"/>
            </a:pPr>
            <a:r>
              <a:rPr lang="fr-FR" sz="1700" dirty="0"/>
              <a:t>Une Partie peut exiger une intention frauduleuse ou une intention délictueuse similaire pour que la responsabilité pénale soit engagée. </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380472" y="1509936"/>
            <a:ext cx="4143768" cy="1661993"/>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700" dirty="0"/>
              <a:t>Condition relative </a:t>
            </a:r>
            <a:r>
              <a:rPr lang="en-US" sz="1700" dirty="0" err="1"/>
              <a:t>à</a:t>
            </a:r>
            <a:r>
              <a:rPr lang="en-US" sz="1700" dirty="0"/>
              <a:t> </a:t>
            </a:r>
            <a:r>
              <a:rPr lang="en-US" sz="1700" dirty="0" err="1"/>
              <a:t>l'intention</a:t>
            </a:r>
            <a:r>
              <a:rPr lang="en-US" sz="1700" dirty="0"/>
              <a:t> </a:t>
            </a:r>
            <a:r>
              <a:rPr lang="en-US" sz="1700" dirty="0" err="1"/>
              <a:t>supplémentaire</a:t>
            </a:r>
            <a:r>
              <a:rPr lang="en-US" sz="1700" dirty="0"/>
              <a:t> </a:t>
            </a:r>
          </a:p>
          <a:p>
            <a:pPr marL="342900" indent="-342900" algn="just">
              <a:buFont typeface="Wingdings" panose="05000000000000000000" pitchFamily="2" charset="2"/>
              <a:buChar char="Ø"/>
            </a:pPr>
            <a:r>
              <a:rPr lang="en-US" sz="1700" dirty="0" err="1"/>
              <a:t>L'expression</a:t>
            </a:r>
            <a:r>
              <a:rPr lang="en-US" sz="1700" dirty="0"/>
              <a:t> "</a:t>
            </a:r>
            <a:r>
              <a:rPr lang="en-US" sz="1700" dirty="0" err="1"/>
              <a:t>à</a:t>
            </a:r>
            <a:r>
              <a:rPr lang="en-US" sz="1700" dirty="0"/>
              <a:t> des fins </a:t>
            </a:r>
            <a:r>
              <a:rPr lang="en-US" sz="1700" dirty="0" err="1"/>
              <a:t>juridiques</a:t>
            </a:r>
            <a:r>
              <a:rPr lang="en-US" sz="1700" dirty="0"/>
              <a:t>" </a:t>
            </a:r>
            <a:r>
              <a:rPr lang="en-US" sz="1700" dirty="0" err="1"/>
              <a:t>comprend</a:t>
            </a:r>
            <a:r>
              <a:rPr lang="en-US" sz="1700" dirty="0"/>
              <a:t> les </a:t>
            </a:r>
            <a:r>
              <a:rPr lang="en-US" sz="1700" dirty="0" err="1"/>
              <a:t>opérations</a:t>
            </a:r>
            <a:r>
              <a:rPr lang="en-US" sz="1700" dirty="0"/>
              <a:t> et documents </a:t>
            </a:r>
            <a:r>
              <a:rPr lang="en-US" sz="1700" dirty="0" err="1"/>
              <a:t>juridiques</a:t>
            </a:r>
            <a:r>
              <a:rPr lang="en-US" sz="1700" dirty="0"/>
              <a:t> qui </a:t>
            </a:r>
            <a:r>
              <a:rPr lang="en-US" sz="1700" dirty="0" err="1"/>
              <a:t>sont</a:t>
            </a:r>
            <a:r>
              <a:rPr lang="en-US" sz="1700" dirty="0"/>
              <a:t> </a:t>
            </a:r>
            <a:r>
              <a:rPr lang="en-US" sz="1700" dirty="0" err="1"/>
              <a:t>juridiquement</a:t>
            </a:r>
            <a:r>
              <a:rPr lang="en-US" sz="1700" dirty="0"/>
              <a:t> </a:t>
            </a:r>
            <a:r>
              <a:rPr lang="en-US" sz="1700" dirty="0" err="1"/>
              <a:t>pertinents</a:t>
            </a:r>
            <a:r>
              <a:rPr lang="en-US" sz="1700" dirty="0"/>
              <a:t> </a:t>
            </a:r>
          </a:p>
        </p:txBody>
      </p:sp>
      <p:sp>
        <p:nvSpPr>
          <p:cNvPr id="2" name="TextBox 7">
            <a:extLst>
              <a:ext uri="{FF2B5EF4-FFF2-40B4-BE49-F238E27FC236}">
                <a16:creationId xmlns=""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l'intention</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qu'il</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soit</a:t>
            </a:r>
            <a:r>
              <a:rPr lang="en-GB" sz="3200" dirty="0">
                <a:solidFill>
                  <a:schemeClr val="bg1"/>
                </a:solidFill>
                <a:latin typeface="Verdana" panose="020B0604030504040204" pitchFamily="34" charset="0"/>
                <a:ea typeface="Verdana" panose="020B0604030504040204" pitchFamily="34" charset="0"/>
                <a:cs typeface="Verdana" charset="0"/>
              </a:rPr>
              <a:t> …”)</a:t>
            </a:r>
          </a:p>
        </p:txBody>
      </p:sp>
      <p:sp>
        <p:nvSpPr>
          <p:cNvPr id="7" name="Rectangle 6">
            <a:extLst>
              <a:ext uri="{FF2B5EF4-FFF2-40B4-BE49-F238E27FC236}">
                <a16:creationId xmlns="" xmlns:a16="http://schemas.microsoft.com/office/drawing/2014/main" id="{7FA81925-418B-D44C-9255-2AEBBFBC0ADA}"/>
              </a:ext>
            </a:extLst>
          </p:cNvPr>
          <p:cNvSpPr/>
          <p:nvPr/>
        </p:nvSpPr>
        <p:spPr>
          <a:xfrm>
            <a:off x="251524" y="1291572"/>
            <a:ext cx="4006577" cy="5062924"/>
          </a:xfrm>
          <a:prstGeom prst="rect">
            <a:avLst/>
          </a:prstGeom>
        </p:spPr>
        <p:txBody>
          <a:bodyPr wrap="square">
            <a:spAutoFit/>
          </a:bodyPr>
          <a:lstStyle/>
          <a:p>
            <a:pPr marL="342900" indent="-342900" algn="just">
              <a:buFont typeface="Wingdings" pitchFamily="2" charset="2"/>
              <a:buChar char="Ø"/>
            </a:pPr>
            <a:r>
              <a:rPr lang="fr-FR" sz="1700" dirty="0"/>
              <a:t> Chaque Partie adopte les mesures législatives et autres qui se révèlent nécessaires pour ériger en infraction pénale, conformément à son droit interne, l'introduction, l’altération, l’effacement ou la suppression intentionnels et sans droit de données informatiques, engendrant des données non authentiques, dans </a:t>
            </a:r>
            <a:r>
              <a:rPr lang="fr-FR" sz="1700" b="1" dirty="0">
                <a:solidFill>
                  <a:srgbClr val="FF0000"/>
                </a:solidFill>
              </a:rPr>
              <a:t>l'intention qu’elles soient prises en compte ou utilisées à des fins légales comme si elles étaient authentiques</a:t>
            </a:r>
            <a:r>
              <a:rPr lang="fr-FR" sz="1700" dirty="0"/>
              <a:t>, qu’elles soient ou non directement lisibles et intelligibles. </a:t>
            </a:r>
          </a:p>
          <a:p>
            <a:pPr marL="342900" indent="-342900" algn="just">
              <a:buFont typeface="Wingdings" pitchFamily="2" charset="2"/>
              <a:buChar char="Ø"/>
            </a:pPr>
            <a:endParaRPr lang="fr-FR" sz="1700" dirty="0"/>
          </a:p>
          <a:p>
            <a:pPr marL="342900" indent="-342900" algn="just">
              <a:buFont typeface="Wingdings" pitchFamily="2" charset="2"/>
              <a:buChar char="Ø"/>
            </a:pPr>
            <a:r>
              <a:rPr lang="fr-FR" sz="1700" dirty="0"/>
              <a:t>Une Partie peut exiger une intention frauduleuse ou une intention délictueuse similaire pour que la responsabilité pénale soit engagée. </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531360" y="1571784"/>
            <a:ext cx="4226560" cy="1138773"/>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700" dirty="0"/>
              <a:t>Les </a:t>
            </a:r>
            <a:r>
              <a:rPr lang="en-US" sz="1700" dirty="0" err="1"/>
              <a:t>données</a:t>
            </a:r>
            <a:r>
              <a:rPr lang="en-US" sz="1700" dirty="0"/>
              <a:t> non </a:t>
            </a:r>
            <a:r>
              <a:rPr lang="en-US" sz="1700" dirty="0" err="1"/>
              <a:t>authentiques</a:t>
            </a:r>
            <a:r>
              <a:rPr lang="en-US" sz="1700" dirty="0"/>
              <a:t> ne </a:t>
            </a:r>
            <a:r>
              <a:rPr lang="en-US" sz="1700" dirty="0" err="1"/>
              <a:t>sont</a:t>
            </a:r>
            <a:r>
              <a:rPr lang="en-US" sz="1700" dirty="0"/>
              <a:t> pas </a:t>
            </a:r>
            <a:r>
              <a:rPr lang="en-US" sz="1700" dirty="0" err="1"/>
              <a:t>nécessairement</a:t>
            </a:r>
            <a:r>
              <a:rPr lang="en-US" sz="1700" dirty="0"/>
              <a:t> </a:t>
            </a:r>
            <a:r>
              <a:rPr lang="en-US" sz="1700" dirty="0" err="1"/>
              <a:t>immediatement</a:t>
            </a:r>
            <a:r>
              <a:rPr lang="en-US" sz="1700" dirty="0"/>
              <a:t> </a:t>
            </a:r>
            <a:r>
              <a:rPr lang="en-US" sz="1700" dirty="0" err="1"/>
              <a:t>exploitables</a:t>
            </a:r>
            <a:r>
              <a:rPr lang="en-US" sz="1700" dirty="0"/>
              <a:t> </a:t>
            </a:r>
            <a:r>
              <a:rPr lang="en-US" sz="1700" dirty="0" err="1"/>
              <a:t>ou</a:t>
            </a:r>
            <a:r>
              <a:rPr lang="en-US" sz="1700" dirty="0"/>
              <a:t> </a:t>
            </a:r>
            <a:r>
              <a:rPr lang="en-US" sz="1700" dirty="0" err="1"/>
              <a:t>intelligibles</a:t>
            </a:r>
            <a:r>
              <a:rPr lang="en-US" sz="1700" dirty="0"/>
              <a:t> par un </a:t>
            </a:r>
            <a:r>
              <a:rPr lang="en-US" sz="1700" dirty="0" err="1"/>
              <a:t>être</a:t>
            </a:r>
            <a:r>
              <a:rPr lang="en-US" sz="1700" dirty="0"/>
              <a:t> </a:t>
            </a:r>
            <a:r>
              <a:rPr lang="en-US" sz="1700" dirty="0" err="1"/>
              <a:t>humain</a:t>
            </a:r>
            <a:r>
              <a:rPr lang="en-US" sz="1700" dirty="0"/>
              <a:t>.</a:t>
            </a:r>
            <a:endParaRPr lang="en-US" sz="2200" dirty="0">
              <a:latin typeface="+mj-lt"/>
            </a:endParaRPr>
          </a:p>
        </p:txBody>
      </p:sp>
      <p:sp>
        <p:nvSpPr>
          <p:cNvPr id="2" name="TextBox 7">
            <a:extLst>
              <a:ext uri="{FF2B5EF4-FFF2-40B4-BE49-F238E27FC236}">
                <a16:creationId xmlns="" xmlns:a16="http://schemas.microsoft.com/office/drawing/2014/main" id="{FF58A1EE-D31D-43F4-A03D-C97C3BAB9326}"/>
              </a:ext>
            </a:extLst>
          </p:cNvPr>
          <p:cNvSpPr txBox="1">
            <a:spLocks noChangeArrowheads="1"/>
          </p:cNvSpPr>
          <p:nvPr/>
        </p:nvSpPr>
        <p:spPr bwMode="auto">
          <a:xfrm>
            <a:off x="1177924" y="-27384"/>
            <a:ext cx="78581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a:solidFill>
                  <a:schemeClr val="bg1"/>
                </a:solidFill>
                <a:latin typeface="Verdana" panose="020B0604030504040204" pitchFamily="34" charset="0"/>
                <a:ea typeface="Verdana" panose="020B0604030504040204" pitchFamily="34" charset="0"/>
                <a:cs typeface="Verdana" charset="0"/>
              </a:rPr>
              <a:t>Falsification </a:t>
            </a:r>
            <a:r>
              <a:rPr lang="en-GB" dirty="0" err="1">
                <a:solidFill>
                  <a:schemeClr val="bg1"/>
                </a:solidFill>
                <a:latin typeface="Verdana" panose="020B0604030504040204" pitchFamily="34" charset="0"/>
                <a:ea typeface="Verdana" panose="020B0604030504040204" pitchFamily="34" charset="0"/>
                <a:cs typeface="Verdana" charset="0"/>
              </a:rPr>
              <a:t>informatique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indépendamment</a:t>
            </a:r>
            <a:r>
              <a:rPr lang="en-GB" dirty="0">
                <a:solidFill>
                  <a:schemeClr val="bg1"/>
                </a:solidFill>
                <a:latin typeface="Verdana" panose="020B0604030504040204" pitchFamily="34" charset="0"/>
                <a:ea typeface="Verdana" panose="020B0604030504040204" pitchFamily="34" charset="0"/>
                <a:cs typeface="Verdana" charset="0"/>
              </a:rPr>
              <a:t>...</a:t>
            </a:r>
            <a:r>
              <a:rPr lang="en-GB" dirty="0" err="1">
                <a:solidFill>
                  <a:schemeClr val="bg1"/>
                </a:solidFill>
                <a:latin typeface="Verdana" panose="020B0604030504040204" pitchFamily="34" charset="0"/>
                <a:ea typeface="Verdana" panose="020B0604030504040204" pitchFamily="34" charset="0"/>
                <a:cs typeface="Verdana" charset="0"/>
              </a:rPr>
              <a:t>directement</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lisible</a:t>
            </a:r>
            <a:r>
              <a:rPr lang="en-GB" dirty="0">
                <a:solidFill>
                  <a:schemeClr val="bg1"/>
                </a:solidFill>
                <a:latin typeface="Verdana" panose="020B0604030504040204" pitchFamily="34" charset="0"/>
                <a:ea typeface="Verdana" panose="020B0604030504040204" pitchFamily="34" charset="0"/>
                <a:cs typeface="Verdana" charset="0"/>
              </a:rPr>
              <a:t> …”)</a:t>
            </a:r>
          </a:p>
        </p:txBody>
      </p:sp>
      <p:sp>
        <p:nvSpPr>
          <p:cNvPr id="7" name="Rectangle 6">
            <a:extLst>
              <a:ext uri="{FF2B5EF4-FFF2-40B4-BE49-F238E27FC236}">
                <a16:creationId xmlns="" xmlns:a16="http://schemas.microsoft.com/office/drawing/2014/main" id="{7FA81925-418B-D44C-9255-2AEBBFBC0ADA}"/>
              </a:ext>
            </a:extLst>
          </p:cNvPr>
          <p:cNvSpPr/>
          <p:nvPr/>
        </p:nvSpPr>
        <p:spPr>
          <a:xfrm>
            <a:off x="210581" y="1394364"/>
            <a:ext cx="4006577" cy="5062924"/>
          </a:xfrm>
          <a:prstGeom prst="rect">
            <a:avLst/>
          </a:prstGeom>
        </p:spPr>
        <p:txBody>
          <a:bodyPr wrap="square">
            <a:spAutoFit/>
          </a:bodyPr>
          <a:lstStyle/>
          <a:p>
            <a:pPr marL="342900" indent="-342900" algn="just">
              <a:buFont typeface="Wingdings" pitchFamily="2" charset="2"/>
              <a:buChar char="Ø"/>
            </a:pPr>
            <a:r>
              <a:rPr lang="fr-FR" sz="1700" dirty="0"/>
              <a:t> Chaque Partie adopte les mesures législatives et autres qui se révèlent nécessaires pour ériger en infraction pénale, conformément à son droit interne, l'introduction, l’altération, l’effacement ou la suppression intentionnels et sans droit de données informatiques, engendrant des données non authentiques, dans l'intention qu’elles soient prises en compte ou utilisées à des fins légales </a:t>
            </a:r>
            <a:r>
              <a:rPr lang="fr-FR" sz="1700" b="1" dirty="0">
                <a:solidFill>
                  <a:srgbClr val="FF0000"/>
                </a:solidFill>
              </a:rPr>
              <a:t>comme</a:t>
            </a:r>
            <a:r>
              <a:rPr lang="fr-FR" sz="1700" dirty="0"/>
              <a:t> si elles étaient authentiques, qu’elles soient ou non </a:t>
            </a:r>
            <a:r>
              <a:rPr lang="fr-FR" sz="1700" b="1" dirty="0">
                <a:solidFill>
                  <a:srgbClr val="FF0000"/>
                </a:solidFill>
              </a:rPr>
              <a:t>directement lisibles et intelligibles</a:t>
            </a:r>
            <a:r>
              <a:rPr lang="fr-FR" sz="1700" dirty="0"/>
              <a:t>. </a:t>
            </a:r>
          </a:p>
          <a:p>
            <a:pPr marL="342900" indent="-342900" algn="just">
              <a:buFont typeface="Wingdings" pitchFamily="2" charset="2"/>
              <a:buChar char="Ø"/>
            </a:pPr>
            <a:endParaRPr lang="fr-FR" sz="1700" dirty="0"/>
          </a:p>
          <a:p>
            <a:pPr marL="342900" indent="-342900" algn="just">
              <a:buFont typeface="Wingdings" pitchFamily="2" charset="2"/>
              <a:buChar char="Ø"/>
            </a:pPr>
            <a:r>
              <a:rPr lang="fr-FR" sz="1700" dirty="0"/>
              <a:t>Une Partie peut exiger une intention frauduleuse ou une intention délictueuse similaire pour que la responsabilité pénale soit engagée. </a:t>
            </a: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451592" y="1522610"/>
            <a:ext cx="4092968" cy="1661993"/>
          </a:xfrm>
          <a:prstGeom prst="rect">
            <a:avLst/>
          </a:prstGeom>
        </p:spPr>
        <p:txBody>
          <a:bodyPr wrap="square">
            <a:spAutoFit/>
          </a:bodyPr>
          <a:lstStyle/>
          <a:p>
            <a:pPr marL="342900" indent="-342900" algn="just">
              <a:buFont typeface="Wingdings" pitchFamily="2" charset="2"/>
              <a:buChar char="ü"/>
            </a:pPr>
            <a:r>
              <a:rPr lang="fr-FR" sz="1700" dirty="0"/>
              <a:t>Les parties peuvent limiter la criminalisation de la falsification informatique avec les éléments de qualification suivants</a:t>
            </a:r>
            <a:r>
              <a:rPr lang="en-US" sz="1700" dirty="0"/>
              <a:t>:</a:t>
            </a:r>
          </a:p>
          <a:p>
            <a:pPr marL="800100" lvl="1" indent="-342900" algn="just">
              <a:buFont typeface="Wingdings" pitchFamily="2" charset="2"/>
              <a:buChar char="ü"/>
            </a:pPr>
            <a:r>
              <a:rPr lang="fr-FR" sz="1700" dirty="0"/>
              <a:t>Intention de fraude</a:t>
            </a:r>
          </a:p>
          <a:p>
            <a:pPr marL="800100" lvl="1" indent="-342900" algn="just">
              <a:buFont typeface="Wingdings" pitchFamily="2" charset="2"/>
              <a:buChar char="ü"/>
            </a:pPr>
            <a:r>
              <a:rPr lang="fr-FR" sz="1700" dirty="0"/>
              <a:t>Intention malhonnête</a:t>
            </a:r>
            <a:endParaRPr lang="en-US" sz="1700" dirty="0"/>
          </a:p>
        </p:txBody>
      </p:sp>
      <p:sp>
        <p:nvSpPr>
          <p:cNvPr id="2" name="TextBox 7">
            <a:extLst>
              <a:ext uri="{FF2B5EF4-FFF2-40B4-BE49-F238E27FC236}">
                <a16:creationId xmlns="" xmlns:a16="http://schemas.microsoft.com/office/drawing/2014/main" id="{DC63C6C5-275C-4E83-9E37-95E8A8022984}"/>
              </a:ext>
            </a:extLst>
          </p:cNvPr>
          <p:cNvSpPr txBox="1">
            <a:spLocks noChangeArrowheads="1"/>
          </p:cNvSpPr>
          <p:nvPr/>
        </p:nvSpPr>
        <p:spPr bwMode="auto">
          <a:xfrm>
            <a:off x="1403350" y="-27384"/>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a:solidFill>
                  <a:schemeClr val="bg1"/>
                </a:solidFill>
                <a:latin typeface="Verdana" panose="020B0604030504040204" pitchFamily="34" charset="0"/>
                <a:ea typeface="Verdana" panose="020B0604030504040204" pitchFamily="34" charset="0"/>
                <a:cs typeface="Verdana" charset="0"/>
              </a:rPr>
              <a:t>Falsification </a:t>
            </a:r>
            <a:r>
              <a:rPr lang="en-GB" dirty="0" err="1">
                <a:solidFill>
                  <a:schemeClr val="bg1"/>
                </a:solidFill>
                <a:latin typeface="Verdana" panose="020B0604030504040204" pitchFamily="34" charset="0"/>
                <a:ea typeface="Verdana" panose="020B0604030504040204" pitchFamily="34" charset="0"/>
                <a:cs typeface="Verdana" charset="0"/>
              </a:rPr>
              <a:t>informatique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l'intention</a:t>
            </a:r>
            <a:r>
              <a:rPr lang="en-GB" dirty="0">
                <a:solidFill>
                  <a:schemeClr val="bg1"/>
                </a:solidFill>
                <a:latin typeface="Verdana" panose="020B0604030504040204" pitchFamily="34" charset="0"/>
                <a:ea typeface="Verdana" panose="020B0604030504040204" pitchFamily="34" charset="0"/>
                <a:cs typeface="Verdana" charset="0"/>
              </a:rPr>
              <a:t> de </a:t>
            </a:r>
            <a:r>
              <a:rPr lang="en-GB" dirty="0" err="1">
                <a:solidFill>
                  <a:schemeClr val="bg1"/>
                </a:solidFill>
                <a:latin typeface="Verdana" panose="020B0604030504040204" pitchFamily="34" charset="0"/>
                <a:ea typeface="Verdana" panose="020B0604030504040204" pitchFamily="34" charset="0"/>
                <a:cs typeface="Verdana" charset="0"/>
              </a:rPr>
              <a:t>commettre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une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fraude</a:t>
            </a:r>
            <a:r>
              <a:rPr lang="en-GB" dirty="0">
                <a:solidFill>
                  <a:schemeClr val="bg1"/>
                </a:solidFill>
                <a:latin typeface="Verdana" panose="020B0604030504040204" pitchFamily="34" charset="0"/>
                <a:ea typeface="Verdana" panose="020B0604030504040204" pitchFamily="34" charset="0"/>
                <a:cs typeface="Verdana" charset="0"/>
              </a:rPr>
              <a:t> …”)</a:t>
            </a:r>
          </a:p>
        </p:txBody>
      </p:sp>
      <p:sp>
        <p:nvSpPr>
          <p:cNvPr id="7" name="Rectangle 6">
            <a:extLst>
              <a:ext uri="{FF2B5EF4-FFF2-40B4-BE49-F238E27FC236}">
                <a16:creationId xmlns="" xmlns:a16="http://schemas.microsoft.com/office/drawing/2014/main" id="{7FA81925-418B-D44C-9255-2AEBBFBC0ADA}"/>
              </a:ext>
            </a:extLst>
          </p:cNvPr>
          <p:cNvSpPr/>
          <p:nvPr/>
        </p:nvSpPr>
        <p:spPr>
          <a:xfrm>
            <a:off x="128694" y="1149024"/>
            <a:ext cx="4006577" cy="5062924"/>
          </a:xfrm>
          <a:prstGeom prst="rect">
            <a:avLst/>
          </a:prstGeom>
        </p:spPr>
        <p:txBody>
          <a:bodyPr wrap="square">
            <a:spAutoFit/>
          </a:bodyPr>
          <a:lstStyle/>
          <a:p>
            <a:pPr marL="342900" indent="-342900" algn="just">
              <a:buFont typeface="Wingdings" pitchFamily="2" charset="2"/>
              <a:buChar char="Ø"/>
            </a:pPr>
            <a:r>
              <a:rPr lang="fr-FR" sz="1700" dirty="0"/>
              <a:t> Chaque Partie adopte les mesures législatives et autres qui se révèlent nécessaires pour ériger en infraction pénale, conformément à son droit interne, l'introduction, l’altération, l’effacement ou la suppression intentionnels et sans droit de données informatiques, engendrant des données non authentiques, dans l'intention qu’elles soient prises en compte ou utilisées à des fins légales comme si elles étaient authentiques, qu’elles soient ou non directement lisibles et intelligibles. </a:t>
            </a:r>
          </a:p>
          <a:p>
            <a:pPr marL="342900" indent="-342900" algn="just">
              <a:buFont typeface="Wingdings" pitchFamily="2" charset="2"/>
              <a:buChar char="Ø"/>
            </a:pPr>
            <a:endParaRPr lang="fr-FR" sz="1700" dirty="0"/>
          </a:p>
          <a:p>
            <a:pPr marL="342900" indent="-342900" algn="just">
              <a:buFont typeface="Wingdings" pitchFamily="2" charset="2"/>
              <a:buChar char="Ø"/>
            </a:pPr>
            <a:r>
              <a:rPr lang="fr-FR" sz="1700" dirty="0"/>
              <a:t>Une Partie peut exiger une </a:t>
            </a:r>
            <a:r>
              <a:rPr lang="fr-FR" sz="1700" b="1" dirty="0">
                <a:solidFill>
                  <a:srgbClr val="FF0000"/>
                </a:solidFill>
              </a:rPr>
              <a:t>intention frauduleuse </a:t>
            </a:r>
            <a:r>
              <a:rPr lang="fr-FR" sz="1700" dirty="0"/>
              <a:t>ou une </a:t>
            </a:r>
            <a:r>
              <a:rPr lang="fr-FR" sz="1700" b="1" dirty="0">
                <a:solidFill>
                  <a:srgbClr val="FF0000"/>
                </a:solidFill>
              </a:rPr>
              <a:t>intention délictueuse similaire</a:t>
            </a:r>
            <a:r>
              <a:rPr lang="fr-FR" sz="1700" dirty="0"/>
              <a:t> pour que la responsabilité pénale soit engagée. </a:t>
            </a: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err="1">
                <a:latin typeface="+mn-lt"/>
              </a:rPr>
              <a:t>Fraude</a:t>
            </a:r>
            <a:r>
              <a:rPr lang="en-GB" sz="3200" dirty="0">
                <a:latin typeface="+mn-lt"/>
              </a:rPr>
              <a:t> </a:t>
            </a:r>
            <a:r>
              <a:rPr lang="en-GB" sz="3200" dirty="0" err="1">
                <a:latin typeface="+mn-lt"/>
              </a:rPr>
              <a:t>informatique</a:t>
            </a:r>
            <a:endParaRPr lang="en-US" sz="3200" dirty="0">
              <a:latin typeface="+mn-lt"/>
            </a:endParaRPr>
          </a:p>
        </p:txBody>
      </p:sp>
      <p:sp>
        <p:nvSpPr>
          <p:cNvPr id="3" name="Text Placeholder 2"/>
          <p:cNvSpPr>
            <a:spLocks noGrp="1"/>
          </p:cNvSpPr>
          <p:nvPr>
            <p:ph type="body" idx="1"/>
          </p:nvPr>
        </p:nvSpPr>
        <p:spPr/>
        <p:txBody>
          <a:bodyPr>
            <a:normAutofit fontScale="92500"/>
          </a:bodyPr>
          <a:lstStyle/>
          <a:p>
            <a:r>
              <a:rPr lang="en-GB" dirty="0">
                <a:latin typeface="Verdana" panose="020B0604030504040204" pitchFamily="34" charset="0"/>
                <a:ea typeface="Verdana" panose="020B0604030504040204" pitchFamily="34" charset="0"/>
              </a:rPr>
              <a:t>Dispositions de fond de la Convention de Budapest (</a:t>
            </a:r>
            <a:r>
              <a:rPr lang="en-GB" dirty="0" err="1">
                <a:latin typeface="Verdana" panose="020B0604030504040204" pitchFamily="34" charset="0"/>
                <a:ea typeface="Verdana" panose="020B0604030504040204" pitchFamily="34" charset="0"/>
              </a:rPr>
              <a:t>Partie</a:t>
            </a:r>
            <a:r>
              <a:rPr lang="en-GB" dirty="0">
                <a:latin typeface="Verdana" panose="020B0604030504040204" pitchFamily="34" charset="0"/>
                <a:ea typeface="Verdana" panose="020B0604030504040204" pitchFamily="34" charset="0"/>
              </a:rPr>
              <a:t> 2)</a:t>
            </a:r>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2</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Fraude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None/>
              <a:defRPr/>
            </a:pPr>
            <a:r>
              <a:rPr lang="en-GB" altLang="sr-Latn-RS" b="1" i="1" dirty="0" err="1">
                <a:cs typeface="Times New Roman" pitchFamily="18" charset="0"/>
              </a:rPr>
              <a:t>Fraude</a:t>
            </a:r>
            <a:r>
              <a:rPr lang="en-GB" altLang="sr-Latn-RS" b="1" i="1" dirty="0">
                <a:cs typeface="Times New Roman" pitchFamily="18" charset="0"/>
              </a:rPr>
              <a:t> </a:t>
            </a:r>
            <a:r>
              <a:rPr lang="en-GB" altLang="sr-Latn-RS" b="1" i="1" dirty="0" err="1">
                <a:cs typeface="Times New Roman" pitchFamily="18" charset="0"/>
              </a:rPr>
              <a:t>informatique</a:t>
            </a:r>
            <a:endParaRPr lang="en-GB" altLang="sr-Latn-RS" b="1" i="1" dirty="0">
              <a:cs typeface="Times New Roman" pitchFamily="18" charset="0"/>
            </a:endParaRPr>
          </a:p>
          <a:p>
            <a:pPr marL="0" indent="0" algn="ctr" eaLnBrk="1" hangingPunct="1">
              <a:lnSpc>
                <a:spcPct val="90000"/>
              </a:lnSpc>
              <a:buNone/>
              <a:defRPr/>
            </a:pPr>
            <a:r>
              <a:rPr lang="en-GB" altLang="sr-Latn-RS" b="1" i="1" dirty="0">
                <a:cs typeface="Times New Roman" pitchFamily="18" charset="0"/>
              </a:rPr>
              <a:t>(Art. 8 – Convention de Budapest)</a:t>
            </a:r>
          </a:p>
          <a:p>
            <a:pPr algn="ctr" eaLnBrk="1" hangingPunct="1">
              <a:lnSpc>
                <a:spcPct val="90000"/>
              </a:lnSpc>
              <a:defRPr/>
            </a:pPr>
            <a:endParaRPr lang="en-GB" altLang="fr-FR" i="1" dirty="0">
              <a:cs typeface="Times New Roman" pitchFamily="18" charset="0"/>
            </a:endParaRPr>
          </a:p>
          <a:p>
            <a:pPr algn="ctr" eaLnBrk="1" hangingPunct="1">
              <a:lnSpc>
                <a:spcPct val="90000"/>
              </a:lnSpc>
              <a:defRPr/>
            </a:pPr>
            <a:r>
              <a:rPr lang="en-GB" altLang="fr-FR" sz="2800" i="1" dirty="0" err="1">
                <a:cs typeface="Times New Roman" pitchFamily="18" charset="0"/>
              </a:rPr>
              <a:t>Crée</a:t>
            </a:r>
            <a:r>
              <a:rPr lang="en-GB" altLang="fr-FR" sz="2800" i="1" dirty="0">
                <a:cs typeface="Times New Roman" pitchFamily="18" charset="0"/>
              </a:rPr>
              <a:t> </a:t>
            </a:r>
            <a:r>
              <a:rPr lang="en-GB" altLang="fr-FR" sz="2800" i="1" dirty="0" err="1">
                <a:cs typeface="Times New Roman" pitchFamily="18" charset="0"/>
              </a:rPr>
              <a:t>une</a:t>
            </a:r>
            <a:r>
              <a:rPr lang="en-GB" altLang="fr-FR" sz="2800" i="1" dirty="0">
                <a:cs typeface="Times New Roman" pitchFamily="18" charset="0"/>
              </a:rPr>
              <a:t> infraction </a:t>
            </a:r>
            <a:r>
              <a:rPr lang="en-GB" altLang="fr-FR" sz="2800" i="1" dirty="0" err="1">
                <a:cs typeface="Times New Roman" pitchFamily="18" charset="0"/>
              </a:rPr>
              <a:t>parallèle</a:t>
            </a:r>
            <a:r>
              <a:rPr lang="en-GB" altLang="fr-FR" sz="2800" i="1" dirty="0">
                <a:cs typeface="Times New Roman" pitchFamily="18" charset="0"/>
              </a:rPr>
              <a:t> </a:t>
            </a:r>
            <a:r>
              <a:rPr lang="en-GB" altLang="fr-FR" sz="2800" i="1" dirty="0" err="1">
                <a:cs typeface="Times New Roman" pitchFamily="18" charset="0"/>
              </a:rPr>
              <a:t>à</a:t>
            </a:r>
            <a:r>
              <a:rPr lang="en-GB" altLang="fr-FR" sz="2800" i="1" dirty="0">
                <a:cs typeface="Times New Roman" pitchFamily="18" charset="0"/>
              </a:rPr>
              <a:t> la </a:t>
            </a:r>
            <a:r>
              <a:rPr lang="en-GB" altLang="fr-FR" sz="2800" i="1" dirty="0" err="1">
                <a:cs typeface="Times New Roman" pitchFamily="18" charset="0"/>
              </a:rPr>
              <a:t>fraude</a:t>
            </a:r>
            <a:r>
              <a:rPr lang="en-GB" altLang="fr-FR" sz="2800" i="1" dirty="0">
                <a:cs typeface="Times New Roman" pitchFamily="18" charset="0"/>
              </a:rPr>
              <a:t> </a:t>
            </a:r>
            <a:r>
              <a:rPr lang="en-GB" altLang="fr-FR" sz="2800" i="1" dirty="0" err="1">
                <a:cs typeface="Times New Roman" pitchFamily="18" charset="0"/>
              </a:rPr>
              <a:t>liée</a:t>
            </a:r>
            <a:r>
              <a:rPr lang="en-GB" altLang="fr-FR" sz="2800" i="1" dirty="0">
                <a:cs typeface="Times New Roman" pitchFamily="18" charset="0"/>
              </a:rPr>
              <a:t> aux infractions </a:t>
            </a:r>
            <a:r>
              <a:rPr lang="en-GB" altLang="fr-FR" sz="2800" i="1" dirty="0" err="1">
                <a:cs typeface="Times New Roman" pitchFamily="18" charset="0"/>
              </a:rPr>
              <a:t>matérielles</a:t>
            </a:r>
            <a:endParaRPr lang="en-GB" altLang="fr-FR" sz="2800" i="1" dirty="0">
              <a:cs typeface="Times New Roman" pitchFamily="18" charset="0"/>
            </a:endParaRP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Fraude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 xmlns:a16="http://schemas.microsoft.com/office/drawing/2014/main"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Fraude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saisie</a:t>
            </a:r>
            <a:r>
              <a:rPr lang="en-GB" sz="3200" dirty="0">
                <a:solidFill>
                  <a:schemeClr val="bg1"/>
                </a:solidFill>
                <a:latin typeface="Verdana" panose="020B0604030504040204" pitchFamily="34" charset="0"/>
                <a:ea typeface="Verdana" panose="020B0604030504040204" pitchFamily="34" charset="0"/>
                <a:cs typeface="Verdana" charset="0"/>
              </a:rPr>
              <a:t>, modification, suppression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 xmlns:a16="http://schemas.microsoft.com/office/drawing/2014/main" id="{2F249C7A-C0AF-47C6-8876-946DBD6E0AA3}"/>
              </a:ext>
            </a:extLst>
          </p:cNvPr>
          <p:cNvSpPr/>
          <p:nvPr/>
        </p:nvSpPr>
        <p:spPr>
          <a:xfrm>
            <a:off x="304424" y="1287212"/>
            <a:ext cx="3889351" cy="5324535"/>
          </a:xfrm>
          <a:prstGeom prst="rect">
            <a:avLst/>
          </a:prstGeom>
        </p:spPr>
        <p:txBody>
          <a:bodyPr wrap="square">
            <a:spAutoFit/>
          </a:bodyPr>
          <a:lstStyle/>
          <a:p>
            <a:pPr marL="342900" indent="-342900" algn="just">
              <a:buFont typeface="Wingdings" pitchFamily="2" charset="2"/>
              <a:buChar char="Ø"/>
            </a:pPr>
            <a:r>
              <a:rPr lang="fr-FR" sz="1700" dirty="0"/>
              <a:t>Chaque Partie adopte les mesures législatives et autres qui se révèlent nécessaires pour ériger en infraction pénale, conformément à son droit interne, le fait intentionnel et sans droit de causer un préjudice patrimonial à autrui</a:t>
            </a:r>
            <a:r>
              <a:rPr lang="en-US" sz="1700" dirty="0"/>
              <a:t>: </a:t>
            </a:r>
          </a:p>
          <a:p>
            <a:pPr marL="342900" indent="-342900" algn="just">
              <a:buFont typeface="Wingdings" pitchFamily="2" charset="2"/>
              <a:buChar char="Ø"/>
            </a:pPr>
            <a:endParaRPr lang="en-US" sz="1700" dirty="0"/>
          </a:p>
          <a:p>
            <a:pPr marL="800100" lvl="1" indent="-342900" algn="just">
              <a:buFont typeface="+mj-lt"/>
              <a:buAutoNum type="alphaLcParenR"/>
            </a:pPr>
            <a:r>
              <a:rPr lang="fr-FR" sz="1700" dirty="0"/>
              <a:t>par toute </a:t>
            </a:r>
            <a:r>
              <a:rPr lang="fr-FR" sz="1700" b="1" dirty="0">
                <a:solidFill>
                  <a:srgbClr val="FF0000"/>
                </a:solidFill>
              </a:rPr>
              <a:t>introduction, altération, effacement</a:t>
            </a:r>
            <a:r>
              <a:rPr lang="fr-FR" sz="1700" dirty="0"/>
              <a:t> ou </a:t>
            </a:r>
            <a:r>
              <a:rPr lang="fr-FR" sz="1700" b="1" dirty="0">
                <a:solidFill>
                  <a:srgbClr val="FF0000"/>
                </a:solidFill>
              </a:rPr>
              <a:t>suppression de données informatiques</a:t>
            </a:r>
            <a:r>
              <a:rPr lang="en-US" sz="1700" dirty="0"/>
              <a:t>, </a:t>
            </a:r>
          </a:p>
          <a:p>
            <a:pPr lvl="1" algn="just"/>
            <a:endParaRPr lang="en-US" sz="1700" dirty="0"/>
          </a:p>
          <a:p>
            <a:pPr marL="800100" lvl="1" indent="-342900" algn="just">
              <a:buFont typeface="+mj-lt"/>
              <a:buAutoNum type="alphaLcParenR"/>
            </a:pPr>
            <a:r>
              <a:rPr lang="fr-FR" sz="1700" dirty="0"/>
              <a:t>par toute forme d’</a:t>
            </a:r>
            <a:r>
              <a:rPr lang="fr-FR" sz="1700" b="1" dirty="0">
                <a:solidFill>
                  <a:srgbClr val="FF0000"/>
                </a:solidFill>
              </a:rPr>
              <a:t>atteinte</a:t>
            </a:r>
            <a:r>
              <a:rPr lang="fr-FR" sz="1700" dirty="0"/>
              <a:t> au </a:t>
            </a:r>
            <a:r>
              <a:rPr lang="fr-FR" sz="1700" b="1" dirty="0">
                <a:solidFill>
                  <a:srgbClr val="FF0000"/>
                </a:solidFill>
              </a:rPr>
              <a:t>fonctionnement d’un système informatique</a:t>
            </a:r>
            <a:r>
              <a:rPr lang="en-US" sz="1700" dirty="0"/>
              <a:t>, </a:t>
            </a:r>
            <a:r>
              <a:rPr lang="fr-FR" sz="1700" dirty="0"/>
              <a:t>dans l'intention, frauduleuse ou délictueuse, d'obtenir sans droit un bénéfice économique pour soi-même ou pour autrui</a:t>
            </a:r>
            <a:r>
              <a:rPr lang="en-US" sz="1700" dirty="0"/>
              <a:t>.</a:t>
            </a:r>
            <a:endParaRPr lang="en-GB" sz="17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a:buFont typeface="Wingdings" panose="05000000000000000000" pitchFamily="2" charset="2"/>
              <a:buChar char="Ø"/>
            </a:pPr>
            <a:r>
              <a:rPr lang="en-US" sz="1700" dirty="0"/>
              <a:t>The scope of this offence is limited to causing loss of property to another person by: </a:t>
            </a:r>
          </a:p>
          <a:p>
            <a:pPr marL="285750" indent="-285750" algn="just">
              <a:buFont typeface="Wingdings" panose="05000000000000000000" pitchFamily="2" charset="2"/>
              <a:buChar char="Ø"/>
            </a:pPr>
            <a:endParaRPr lang="en-US" sz="1700" dirty="0"/>
          </a:p>
          <a:p>
            <a:pPr marL="800100" lvl="1" indent="-342900" algn="just">
              <a:buFont typeface="Wingdings" panose="05000000000000000000" pitchFamily="2" charset="2"/>
              <a:buChar char="Ø"/>
            </a:pPr>
            <a:r>
              <a:rPr lang="en-US" sz="1700" dirty="0"/>
              <a:t>Input of correct or incorrect data</a:t>
            </a:r>
          </a:p>
          <a:p>
            <a:pPr marL="800100" lvl="1" indent="-342900" algn="just">
              <a:buFont typeface="Wingdings" panose="05000000000000000000" pitchFamily="2" charset="2"/>
              <a:buChar char="Ø"/>
            </a:pPr>
            <a:r>
              <a:rPr lang="en-US" sz="1700" dirty="0"/>
              <a:t>Subsequent alteration (modifications, variations, partial changes)</a:t>
            </a:r>
          </a:p>
          <a:p>
            <a:pPr marL="800100" lvl="1" indent="-342900" algn="just">
              <a:buFont typeface="Wingdings" panose="05000000000000000000" pitchFamily="2" charset="2"/>
              <a:buChar char="Ø"/>
            </a:pPr>
            <a:r>
              <a:rPr lang="en-US" sz="1700" dirty="0"/>
              <a:t>Deletion (removal of data from a data medium) </a:t>
            </a:r>
          </a:p>
          <a:p>
            <a:pPr marL="800100" lvl="1" indent="-342900" algn="just">
              <a:buFont typeface="Wingdings" panose="05000000000000000000" pitchFamily="2" charset="2"/>
              <a:buChar char="Ø"/>
            </a:pPr>
            <a:r>
              <a:rPr lang="en-US" sz="1700" dirty="0"/>
              <a:t>Suppression (holding back, concealment of data)</a:t>
            </a:r>
          </a:p>
          <a:p>
            <a:pPr marL="800100" lvl="1" indent="-342900" algn="just">
              <a:buFont typeface="Wingdings" panose="05000000000000000000" pitchFamily="2" charset="2"/>
              <a:buChar char="Ø"/>
            </a:pPr>
            <a:r>
              <a:rPr lang="en-US" sz="1700" dirty="0"/>
              <a:t>Interference with the functioning of a computer system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A67DD044-0EFC-4C9C-9F28-8A71A6074482}"/>
              </a:ext>
            </a:extLst>
          </p:cNvPr>
          <p:cNvSpPr/>
          <p:nvPr/>
        </p:nvSpPr>
        <p:spPr>
          <a:xfrm>
            <a:off x="4673600" y="1313457"/>
            <a:ext cx="3891280" cy="2708434"/>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700" dirty="0" err="1"/>
              <a:t>L'acte</a:t>
            </a:r>
            <a:r>
              <a:rPr lang="en-US" sz="1700" dirty="0"/>
              <a:t> de </a:t>
            </a:r>
            <a:r>
              <a:rPr lang="en-US" sz="1700" dirty="0" err="1"/>
              <a:t>fraude</a:t>
            </a:r>
            <a:r>
              <a:rPr lang="en-US" sz="1700" dirty="0"/>
              <a:t> </a:t>
            </a:r>
            <a:r>
              <a:rPr lang="en-US" sz="1700" dirty="0" err="1"/>
              <a:t>informatique</a:t>
            </a:r>
            <a:r>
              <a:rPr lang="en-US" sz="1700" dirty="0"/>
              <a:t> doit </a:t>
            </a:r>
            <a:r>
              <a:rPr lang="en-US" sz="1700" dirty="0" err="1"/>
              <a:t>entraîner</a:t>
            </a:r>
            <a:r>
              <a:rPr lang="en-US" sz="1700" dirty="0"/>
              <a:t> </a:t>
            </a:r>
            <a:r>
              <a:rPr lang="en-US" sz="1700" dirty="0" err="1"/>
              <a:t>une</a:t>
            </a:r>
            <a:r>
              <a:rPr lang="en-US" sz="1700" dirty="0"/>
              <a:t> </a:t>
            </a:r>
            <a:r>
              <a:rPr lang="en-US" sz="1700" dirty="0" err="1"/>
              <a:t>perte</a:t>
            </a:r>
            <a:r>
              <a:rPr lang="en-US" sz="1700" dirty="0"/>
              <a:t> </a:t>
            </a:r>
            <a:r>
              <a:rPr lang="en-US" sz="1700" dirty="0" err="1"/>
              <a:t>économique</a:t>
            </a:r>
            <a:r>
              <a:rPr lang="en-US" sz="1700" dirty="0"/>
              <a:t> </a:t>
            </a:r>
            <a:r>
              <a:rPr lang="en-US" sz="1700" dirty="0" err="1"/>
              <a:t>ou</a:t>
            </a:r>
            <a:r>
              <a:rPr lang="en-US" sz="1700" dirty="0"/>
              <a:t> </a:t>
            </a:r>
            <a:r>
              <a:rPr lang="en-US" sz="1700" dirty="0" err="1"/>
              <a:t>matérielle</a:t>
            </a:r>
            <a:r>
              <a:rPr lang="en-US" sz="1700" dirty="0"/>
              <a:t> </a:t>
            </a:r>
            <a:r>
              <a:rPr lang="en-US" sz="1700" dirty="0" err="1"/>
              <a:t>directe</a:t>
            </a:r>
            <a:r>
              <a:rPr lang="en-US" sz="1700" dirty="0"/>
              <a:t> des </a:t>
            </a:r>
            <a:r>
              <a:rPr lang="en-US" sz="1700" dirty="0" err="1"/>
              <a:t>biens</a:t>
            </a:r>
            <a:r>
              <a:rPr lang="en-US" sz="1700" dirty="0"/>
              <a:t> </a:t>
            </a:r>
            <a:r>
              <a:rPr lang="en-US" sz="1700" dirty="0" err="1"/>
              <a:t>d'une</a:t>
            </a:r>
            <a:r>
              <a:rPr lang="en-US" sz="1700" dirty="0"/>
              <a:t> </a:t>
            </a:r>
            <a:r>
              <a:rPr lang="en-US" sz="1700" dirty="0" err="1"/>
              <a:t>autre</a:t>
            </a:r>
            <a:r>
              <a:rPr lang="en-US" sz="1700" dirty="0"/>
              <a:t> </a:t>
            </a:r>
            <a:r>
              <a:rPr lang="en-US" sz="1700" dirty="0" err="1"/>
              <a:t>personne</a:t>
            </a:r>
            <a:r>
              <a:rPr lang="en-US" sz="1700" dirty="0"/>
              <a: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err="1"/>
              <a:t>Cela</a:t>
            </a:r>
            <a:r>
              <a:rPr lang="en-US" sz="1700" dirty="0"/>
              <a:t> </a:t>
            </a:r>
            <a:r>
              <a:rPr lang="en-US" sz="1700" dirty="0" err="1"/>
              <a:t>inclut</a:t>
            </a:r>
            <a:r>
              <a:rPr lang="en-US" sz="1700" dirty="0"/>
              <a:t> la </a:t>
            </a:r>
            <a:r>
              <a:rPr lang="en-US" sz="1700" dirty="0" err="1"/>
              <a:t>perte</a:t>
            </a:r>
            <a:r>
              <a:rPr lang="en-US" sz="1700" dirty="0"/>
              <a:t> : </a:t>
            </a:r>
          </a:p>
          <a:p>
            <a:pPr marL="800100" lvl="1" indent="-342900" algn="just">
              <a:buFont typeface="Wingdings" panose="05000000000000000000" pitchFamily="2" charset="2"/>
              <a:buChar char="Ø"/>
            </a:pPr>
            <a:r>
              <a:rPr lang="en-US" sz="1700" dirty="0" err="1"/>
              <a:t>d'argent</a:t>
            </a:r>
            <a:r>
              <a:rPr lang="en-US" sz="1700" dirty="0"/>
              <a:t> </a:t>
            </a:r>
          </a:p>
          <a:p>
            <a:pPr marL="800100" lvl="1" indent="-342900" algn="just">
              <a:buFont typeface="Wingdings" panose="05000000000000000000" pitchFamily="2" charset="2"/>
              <a:buChar char="Ø"/>
            </a:pPr>
            <a:r>
              <a:rPr lang="en-US" sz="1700" dirty="0"/>
              <a:t>de </a:t>
            </a:r>
            <a:r>
              <a:rPr lang="en-US" sz="1700" dirty="0" err="1"/>
              <a:t>biens</a:t>
            </a:r>
            <a:r>
              <a:rPr lang="en-US" sz="1700" dirty="0"/>
              <a:t> </a:t>
            </a:r>
            <a:r>
              <a:rPr lang="en-US" sz="1700" dirty="0" err="1"/>
              <a:t>matériels</a:t>
            </a:r>
            <a:r>
              <a:rPr lang="en-US" sz="1700" dirty="0"/>
              <a:t> </a:t>
            </a:r>
          </a:p>
          <a:p>
            <a:pPr marL="800100" lvl="1" indent="-342900" algn="just">
              <a:buFont typeface="Wingdings" panose="05000000000000000000" pitchFamily="2" charset="2"/>
              <a:buChar char="Ø"/>
            </a:pPr>
            <a:r>
              <a:rPr lang="en-US" sz="1700" dirty="0"/>
              <a:t>de </a:t>
            </a:r>
            <a:r>
              <a:rPr lang="en-US" sz="1700" dirty="0" err="1"/>
              <a:t>biens</a:t>
            </a:r>
            <a:r>
              <a:rPr lang="en-US" sz="1700" dirty="0"/>
              <a:t> </a:t>
            </a:r>
            <a:r>
              <a:rPr lang="en-US" sz="1700" dirty="0" err="1"/>
              <a:t>immatériels</a:t>
            </a:r>
            <a:r>
              <a:rPr lang="en-US" sz="1700" dirty="0"/>
              <a:t> </a:t>
            </a:r>
            <a:r>
              <a:rPr lang="en-US" sz="1700" dirty="0" err="1"/>
              <a:t>ayant</a:t>
            </a:r>
            <a:r>
              <a:rPr lang="en-US" sz="1700" dirty="0"/>
              <a:t> </a:t>
            </a:r>
            <a:r>
              <a:rPr lang="en-US" sz="1700" dirty="0" err="1"/>
              <a:t>une</a:t>
            </a:r>
            <a:r>
              <a:rPr lang="en-US" sz="1700" dirty="0"/>
              <a:t> </a:t>
            </a:r>
            <a:r>
              <a:rPr lang="en-US" sz="1700" dirty="0" err="1"/>
              <a:t>valeur</a:t>
            </a:r>
            <a:r>
              <a:rPr lang="en-US" sz="1700" dirty="0"/>
              <a:t> </a:t>
            </a:r>
            <a:r>
              <a:rPr lang="en-US" sz="1700" dirty="0" err="1"/>
              <a:t>économique</a:t>
            </a:r>
            <a:r>
              <a:rPr lang="en-US" sz="1700" dirty="0"/>
              <a:t> </a:t>
            </a:r>
          </a:p>
        </p:txBody>
      </p:sp>
      <p:sp>
        <p:nvSpPr>
          <p:cNvPr id="4" name="TextBox 7">
            <a:extLst>
              <a:ext uri="{FF2B5EF4-FFF2-40B4-BE49-F238E27FC236}">
                <a16:creationId xmlns=""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Fraude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p>
          <a:p>
            <a:pPr algn="r"/>
            <a:r>
              <a:rPr lang="en-GB" sz="3200" dirty="0">
                <a:solidFill>
                  <a:schemeClr val="bg1"/>
                </a:solidFill>
                <a:latin typeface="Verdana" panose="020B0604030504040204" pitchFamily="34" charset="0"/>
                <a:ea typeface="Verdana" panose="020B0604030504040204" pitchFamily="34" charset="0"/>
                <a:cs typeface="Verdana" charset="0"/>
              </a:rPr>
              <a:t>(“</a:t>
            </a:r>
            <a:r>
              <a:rPr lang="en-GB" sz="3200" dirty="0" err="1">
                <a:solidFill>
                  <a:schemeClr val="bg1"/>
                </a:solidFill>
                <a:latin typeface="Verdana" panose="020B0604030504040204" pitchFamily="34" charset="0"/>
                <a:ea typeface="Verdana" panose="020B0604030504040204" pitchFamily="34" charset="0"/>
                <a:cs typeface="Verdana" charset="0"/>
              </a:rPr>
              <a:t>perte</a:t>
            </a:r>
            <a:r>
              <a:rPr lang="en-GB" sz="3200" dirty="0">
                <a:solidFill>
                  <a:schemeClr val="bg1"/>
                </a:solidFill>
                <a:latin typeface="Verdana" panose="020B0604030504040204" pitchFamily="34" charset="0"/>
                <a:ea typeface="Verdana" panose="020B0604030504040204" pitchFamily="34" charset="0"/>
                <a:cs typeface="Verdana" charset="0"/>
              </a:rPr>
              <a:t> de </a:t>
            </a:r>
            <a:r>
              <a:rPr lang="en-GB" sz="3200" dirty="0" err="1">
                <a:solidFill>
                  <a:schemeClr val="bg1"/>
                </a:solidFill>
                <a:latin typeface="Verdana" panose="020B0604030504040204" pitchFamily="34" charset="0"/>
                <a:ea typeface="Verdana" panose="020B0604030504040204" pitchFamily="34" charset="0"/>
                <a:cs typeface="Verdana" charset="0"/>
              </a:rPr>
              <a:t>biens</a:t>
            </a:r>
            <a:r>
              <a:rPr lang="en-GB" sz="3200" dirty="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 xmlns:a16="http://schemas.microsoft.com/office/drawing/2014/main" id="{2F249C7A-C0AF-47C6-8876-946DBD6E0AA3}"/>
              </a:ext>
            </a:extLst>
          </p:cNvPr>
          <p:cNvSpPr/>
          <p:nvPr/>
        </p:nvSpPr>
        <p:spPr>
          <a:xfrm>
            <a:off x="184860" y="1203565"/>
            <a:ext cx="3889351" cy="5324535"/>
          </a:xfrm>
          <a:prstGeom prst="rect">
            <a:avLst/>
          </a:prstGeom>
        </p:spPr>
        <p:txBody>
          <a:bodyPr wrap="square">
            <a:spAutoFit/>
          </a:bodyPr>
          <a:lstStyle/>
          <a:p>
            <a:pPr marL="342900" indent="-342900" algn="just">
              <a:buFont typeface="Wingdings" pitchFamily="2" charset="2"/>
              <a:buChar char="Ø"/>
            </a:pPr>
            <a:r>
              <a:rPr lang="fr-FR" sz="1700" dirty="0"/>
              <a:t>Chaque Partie adopte les mesures législatives et autres qui se révèlent nécessaires pour ériger en infraction pénale, conformément à son droit interne, le fait intentionnel et sans droit de causer un </a:t>
            </a:r>
            <a:r>
              <a:rPr lang="fr-FR" sz="1700" b="1" dirty="0">
                <a:solidFill>
                  <a:srgbClr val="FF0000"/>
                </a:solidFill>
              </a:rPr>
              <a:t>préjudice patrimonial</a:t>
            </a:r>
            <a:r>
              <a:rPr lang="fr-FR" sz="1700" dirty="0"/>
              <a:t> à autrui</a:t>
            </a:r>
            <a:r>
              <a:rPr lang="en-US" sz="1700" dirty="0"/>
              <a:t>: </a:t>
            </a:r>
          </a:p>
          <a:p>
            <a:pPr marL="342900" indent="-342900" algn="just">
              <a:buFont typeface="Wingdings" pitchFamily="2" charset="2"/>
              <a:buChar char="Ø"/>
            </a:pPr>
            <a:endParaRPr lang="en-US" sz="1700" dirty="0"/>
          </a:p>
          <a:p>
            <a:pPr marL="800100" lvl="1" indent="-342900" algn="just">
              <a:buFont typeface="+mj-lt"/>
              <a:buAutoNum type="alphaLcParenR"/>
            </a:pPr>
            <a:r>
              <a:rPr lang="fr-FR" sz="1700" dirty="0"/>
              <a:t>par toute introduction, altération, effacement ou suppression de données informatiques</a:t>
            </a:r>
            <a:r>
              <a:rPr lang="en-US" sz="1700" dirty="0"/>
              <a:t>, </a:t>
            </a:r>
          </a:p>
          <a:p>
            <a:pPr lvl="1" algn="just"/>
            <a:endParaRPr lang="en-US" sz="1700" dirty="0"/>
          </a:p>
          <a:p>
            <a:pPr marL="800100" lvl="1" indent="-342900" algn="just">
              <a:buFont typeface="+mj-lt"/>
              <a:buAutoNum type="alphaLcParenR"/>
            </a:pPr>
            <a:r>
              <a:rPr lang="fr-FR" sz="1700" dirty="0"/>
              <a:t>par toute forme d’atteinte au fonctionnement d’un système informatique</a:t>
            </a:r>
            <a:r>
              <a:rPr lang="en-US" sz="1700" dirty="0"/>
              <a:t>, </a:t>
            </a:r>
            <a:r>
              <a:rPr lang="fr-FR" sz="1700" dirty="0"/>
              <a:t>dans l'intention, frauduleuse ou délictueuse, d'obtenir sans droit un bénéfice économique pour soi-même ou pour autrui</a:t>
            </a:r>
            <a:r>
              <a:rPr lang="en-US" sz="1700" dirty="0"/>
              <a:t>.</a:t>
            </a:r>
            <a:endParaRPr lang="en-GB" sz="1700" dirty="0"/>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3CE3C051-7F78-4EAF-8CA3-B9689E461A1C}"/>
              </a:ext>
            </a:extLst>
          </p:cNvPr>
          <p:cNvSpPr>
            <a:spLocks noGrp="1"/>
          </p:cNvSpPr>
          <p:nvPr>
            <p:ph idx="1"/>
          </p:nvPr>
        </p:nvSpPr>
        <p:spPr/>
        <p:txBody>
          <a:bodyPr>
            <a:normAutofit lnSpcReduction="10000"/>
          </a:bodyPr>
          <a:lstStyle/>
          <a:p>
            <a:pPr marL="514350" indent="-514350">
              <a:lnSpc>
                <a:spcPct val="150000"/>
              </a:lnSpc>
              <a:buFont typeface="+mj-lt"/>
              <a:buAutoNum type="arabicPeriod"/>
            </a:pPr>
            <a:r>
              <a:rPr lang="en-US" dirty="0">
                <a:ea typeface="Verdana" panose="020B0604030504040204" pitchFamily="34" charset="0"/>
              </a:rPr>
              <a:t>Falsification </a:t>
            </a:r>
            <a:r>
              <a:rPr lang="en-US" dirty="0" err="1">
                <a:ea typeface="Verdana" panose="020B0604030504040204" pitchFamily="34" charset="0"/>
              </a:rPr>
              <a:t>informatique</a:t>
            </a:r>
            <a:endParaRPr lang="en-US" dirty="0">
              <a:ea typeface="Verdana" panose="020B0604030504040204" pitchFamily="34" charset="0"/>
            </a:endParaRPr>
          </a:p>
          <a:p>
            <a:pPr marL="514350" indent="-514350">
              <a:lnSpc>
                <a:spcPct val="150000"/>
              </a:lnSpc>
              <a:buFont typeface="+mj-lt"/>
              <a:buAutoNum type="arabicPeriod"/>
            </a:pPr>
            <a:r>
              <a:rPr lang="en-US" dirty="0" err="1">
                <a:ea typeface="Verdana" panose="020B0604030504040204" pitchFamily="34" charset="0"/>
              </a:rPr>
              <a:t>Fraude</a:t>
            </a:r>
            <a:r>
              <a:rPr lang="en-US" dirty="0">
                <a:ea typeface="Verdana" panose="020B0604030504040204" pitchFamily="34" charset="0"/>
              </a:rPr>
              <a:t> </a:t>
            </a:r>
            <a:r>
              <a:rPr lang="en-US" dirty="0" err="1">
                <a:ea typeface="Verdana" panose="020B0604030504040204" pitchFamily="34" charset="0"/>
              </a:rPr>
              <a:t>informatique</a:t>
            </a:r>
            <a:endParaRPr lang="en-US" dirty="0">
              <a:ea typeface="Verdana" panose="020B0604030504040204" pitchFamily="34" charset="0"/>
            </a:endParaRPr>
          </a:p>
          <a:p>
            <a:pPr marL="514350" indent="-514350">
              <a:lnSpc>
                <a:spcPct val="150000"/>
              </a:lnSpc>
              <a:buFont typeface="+mj-lt"/>
              <a:buAutoNum type="arabicPeriod"/>
            </a:pPr>
            <a:r>
              <a:rPr lang="en-US" dirty="0" err="1">
                <a:ea typeface="Verdana" panose="020B0604030504040204" pitchFamily="34" charset="0"/>
              </a:rPr>
              <a:t>Pornographie</a:t>
            </a:r>
            <a:r>
              <a:rPr lang="en-US" dirty="0">
                <a:ea typeface="Verdana" panose="020B0604030504040204" pitchFamily="34" charset="0"/>
              </a:rPr>
              <a:t> </a:t>
            </a:r>
            <a:r>
              <a:rPr lang="en-US" dirty="0" err="1">
                <a:ea typeface="Verdana" panose="020B0604030504040204" pitchFamily="34" charset="0"/>
              </a:rPr>
              <a:t>enfantine</a:t>
            </a:r>
            <a:r>
              <a:rPr lang="en-US" dirty="0">
                <a:ea typeface="Verdana" panose="020B0604030504040204" pitchFamily="34" charset="0"/>
              </a:rPr>
              <a:t> </a:t>
            </a:r>
          </a:p>
          <a:p>
            <a:pPr marL="514350" indent="-514350">
              <a:lnSpc>
                <a:spcPct val="150000"/>
              </a:lnSpc>
              <a:buFont typeface="+mj-lt"/>
              <a:buAutoNum type="arabicPeriod"/>
            </a:pPr>
            <a:r>
              <a:rPr lang="en-US" dirty="0" err="1">
                <a:ea typeface="Verdana" panose="020B0604030504040204" pitchFamily="34" charset="0"/>
              </a:rPr>
              <a:t>Atteintes</a:t>
            </a:r>
            <a:r>
              <a:rPr lang="en-US" dirty="0">
                <a:ea typeface="Verdana" panose="020B0604030504040204" pitchFamily="34" charset="0"/>
              </a:rPr>
              <a:t> à la </a:t>
            </a:r>
            <a:r>
              <a:rPr lang="fr-FR" dirty="0">
                <a:ea typeface="Verdana" panose="020B0604030504040204" pitchFamily="34" charset="0"/>
              </a:rPr>
              <a:t>propriété intellectuelle et aux droits connexes</a:t>
            </a:r>
            <a:endParaRPr lang="en-US" dirty="0">
              <a:ea typeface="Verdana" panose="020B0604030504040204" pitchFamily="34" charset="0"/>
            </a:endParaRPr>
          </a:p>
          <a:p>
            <a:pPr marL="514350" indent="-514350">
              <a:lnSpc>
                <a:spcPct val="150000"/>
              </a:lnSpc>
              <a:buFont typeface="+mj-lt"/>
              <a:buAutoNum type="arabicPeriod"/>
            </a:pPr>
            <a:r>
              <a:rPr lang="en-US" dirty="0" err="1">
                <a:ea typeface="Verdana" panose="020B0604030504040204" pitchFamily="34" charset="0"/>
              </a:rPr>
              <a:t>Autres</a:t>
            </a:r>
            <a:r>
              <a:rPr lang="en-US" dirty="0">
                <a:ea typeface="Verdana" panose="020B0604030504040204" pitchFamily="34" charset="0"/>
              </a:rPr>
              <a:t> </a:t>
            </a:r>
            <a:r>
              <a:rPr lang="en-US" dirty="0" err="1">
                <a:ea typeface="Verdana" panose="020B0604030504040204" pitchFamily="34" charset="0"/>
              </a:rPr>
              <a:t>formes</a:t>
            </a:r>
            <a:r>
              <a:rPr lang="en-US" dirty="0">
                <a:ea typeface="Verdana" panose="020B0604030504040204" pitchFamily="34" charset="0"/>
              </a:rPr>
              <a:t> de </a:t>
            </a:r>
            <a:r>
              <a:rPr lang="en-US" dirty="0" err="1">
                <a:ea typeface="Verdana" panose="020B0604030504040204" pitchFamily="34" charset="0"/>
              </a:rPr>
              <a:t>responsabilité</a:t>
            </a:r>
            <a:endParaRPr lang="en-GB" dirty="0"/>
          </a:p>
        </p:txBody>
      </p:sp>
      <p:sp>
        <p:nvSpPr>
          <p:cNvPr id="3" name="Slide Number Placeholder 2">
            <a:extLst>
              <a:ext uri="{FF2B5EF4-FFF2-40B4-BE49-F238E27FC236}">
                <a16:creationId xmlns=""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 xmlns:a16="http://schemas.microsoft.com/office/drawing/2014/main" id="{B9B1F5F5-B558-4D71-96FB-A9C9C54C9C78}"/>
              </a:ext>
            </a:extLst>
          </p:cNvPr>
          <p:cNvSpPr>
            <a:spLocks noGrp="1"/>
          </p:cNvSpPr>
          <p:nvPr>
            <p:ph type="body" sz="quarter" idx="11"/>
          </p:nvPr>
        </p:nvSpPr>
        <p:spPr/>
        <p:txBody>
          <a:bodyPr/>
          <a:lstStyle/>
          <a:p>
            <a:r>
              <a:rPr lang="en-GB" dirty="0" err="1">
                <a:latin typeface="Verdana" charset="0"/>
                <a:cs typeface="Verdana" charset="0"/>
              </a:rPr>
              <a:t>Contenu</a:t>
            </a:r>
            <a:r>
              <a:rPr lang="en-GB" dirty="0">
                <a:latin typeface="Verdana" charset="0"/>
                <a:cs typeface="Verdana" charset="0"/>
              </a:rPr>
              <a:t> de la Session</a:t>
            </a:r>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A67DD044-0EFC-4C9C-9F28-8A71A6074482}"/>
              </a:ext>
            </a:extLst>
          </p:cNvPr>
          <p:cNvSpPr/>
          <p:nvPr/>
        </p:nvSpPr>
        <p:spPr>
          <a:xfrm>
            <a:off x="4958080" y="1436955"/>
            <a:ext cx="3627120" cy="1923604"/>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700" dirty="0"/>
              <a:t>Condition relative </a:t>
            </a:r>
            <a:r>
              <a:rPr lang="en-US" sz="1700" dirty="0" err="1"/>
              <a:t>à</a:t>
            </a:r>
            <a:r>
              <a:rPr lang="en-US" sz="1700" dirty="0"/>
              <a:t> </a:t>
            </a:r>
            <a:r>
              <a:rPr lang="en-US" sz="1700" dirty="0" err="1"/>
              <a:t>l'intention</a:t>
            </a:r>
            <a:r>
              <a:rPr lang="en-US" sz="1700" dirty="0"/>
              <a:t> </a:t>
            </a:r>
            <a:r>
              <a:rPr lang="en-US" sz="1700" dirty="0" err="1"/>
              <a:t>supplémentaire</a:t>
            </a:r>
            <a:r>
              <a:rPr lang="en-US" sz="1700" dirty="0"/>
              <a: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err="1"/>
              <a:t>L'acte</a:t>
            </a:r>
            <a:r>
              <a:rPr lang="en-US" sz="1700" dirty="0"/>
              <a:t> doit </a:t>
            </a:r>
            <a:r>
              <a:rPr lang="en-US" sz="1700" dirty="0" err="1"/>
              <a:t>être</a:t>
            </a:r>
            <a:r>
              <a:rPr lang="en-US" sz="1700" dirty="0"/>
              <a:t> </a:t>
            </a:r>
            <a:r>
              <a:rPr lang="en-US" sz="1700" dirty="0" err="1"/>
              <a:t>commis</a:t>
            </a:r>
            <a:r>
              <a:rPr lang="en-US" sz="1700" dirty="0"/>
              <a:t> par </a:t>
            </a:r>
            <a:r>
              <a:rPr lang="en-US" sz="1700" dirty="0" err="1"/>
              <a:t>l'auteur</a:t>
            </a:r>
            <a:r>
              <a:rPr lang="en-US" sz="1700" dirty="0"/>
              <a:t> dans </a:t>
            </a:r>
            <a:r>
              <a:rPr lang="en-US" sz="1700" dirty="0" err="1"/>
              <a:t>l'intention</a:t>
            </a:r>
            <a:r>
              <a:rPr lang="en-US" sz="1700" dirty="0"/>
              <a:t> de procurer un gain </a:t>
            </a:r>
            <a:r>
              <a:rPr lang="en-US" sz="1700" dirty="0" err="1"/>
              <a:t>illicite</a:t>
            </a:r>
            <a:r>
              <a:rPr lang="en-US" sz="1700" dirty="0"/>
              <a:t> </a:t>
            </a:r>
            <a:r>
              <a:rPr lang="en-US" sz="1700" dirty="0" err="1"/>
              <a:t>à</a:t>
            </a:r>
            <a:r>
              <a:rPr lang="en-US" sz="1700" dirty="0"/>
              <a:t> </a:t>
            </a:r>
            <a:r>
              <a:rPr lang="en-US" sz="1700" dirty="0" err="1"/>
              <a:t>lui-même</a:t>
            </a:r>
            <a:r>
              <a:rPr lang="en-US" sz="1700" dirty="0"/>
              <a:t> </a:t>
            </a:r>
            <a:r>
              <a:rPr lang="en-US" sz="1700" dirty="0" err="1"/>
              <a:t>ou</a:t>
            </a:r>
            <a:r>
              <a:rPr lang="en-US" sz="1700" dirty="0"/>
              <a:t> </a:t>
            </a:r>
            <a:r>
              <a:rPr lang="en-US" sz="1700" dirty="0" err="1"/>
              <a:t>à</a:t>
            </a:r>
            <a:r>
              <a:rPr lang="en-US" sz="1700" dirty="0"/>
              <a:t> </a:t>
            </a:r>
            <a:r>
              <a:rPr lang="en-US" sz="1700" dirty="0" err="1"/>
              <a:t>une</a:t>
            </a:r>
            <a:r>
              <a:rPr lang="en-US" sz="1700" dirty="0"/>
              <a:t> </a:t>
            </a:r>
            <a:r>
              <a:rPr lang="en-US" sz="1700" dirty="0" err="1"/>
              <a:t>autre</a:t>
            </a:r>
            <a:r>
              <a:rPr lang="en-US" sz="1700" dirty="0"/>
              <a:t> </a:t>
            </a:r>
            <a:r>
              <a:rPr lang="en-US" sz="1700" dirty="0" err="1"/>
              <a:t>personne</a:t>
            </a:r>
            <a:r>
              <a:rPr lang="en-US" sz="1700" dirty="0"/>
              <a:t>.</a:t>
            </a:r>
          </a:p>
        </p:txBody>
      </p:sp>
      <p:sp>
        <p:nvSpPr>
          <p:cNvPr id="4" name="TextBox 7">
            <a:extLst>
              <a:ext uri="{FF2B5EF4-FFF2-40B4-BE49-F238E27FC236}">
                <a16:creationId xmlns=""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Fraude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frauduleux</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malhonnêtes</a:t>
            </a:r>
            <a:r>
              <a:rPr lang="en-GB" sz="3200" dirty="0">
                <a:solidFill>
                  <a:schemeClr val="bg1"/>
                </a:solidFill>
                <a:latin typeface="Verdana" panose="020B0604030504040204" pitchFamily="34" charset="0"/>
                <a:ea typeface="Verdana" panose="020B0604030504040204" pitchFamily="34" charset="0"/>
                <a:cs typeface="Verdana" charset="0"/>
              </a:rPr>
              <a:t>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 xmlns:a16="http://schemas.microsoft.com/office/drawing/2014/main" id="{2F249C7A-C0AF-47C6-8876-946DBD6E0AA3}"/>
              </a:ext>
            </a:extLst>
          </p:cNvPr>
          <p:cNvSpPr/>
          <p:nvPr/>
        </p:nvSpPr>
        <p:spPr>
          <a:xfrm>
            <a:off x="512406" y="1325195"/>
            <a:ext cx="3889351" cy="5324535"/>
          </a:xfrm>
          <a:prstGeom prst="rect">
            <a:avLst/>
          </a:prstGeom>
        </p:spPr>
        <p:txBody>
          <a:bodyPr wrap="square">
            <a:spAutoFit/>
          </a:bodyPr>
          <a:lstStyle/>
          <a:p>
            <a:pPr marL="342900" indent="-342900" algn="just">
              <a:buFont typeface="Wingdings" pitchFamily="2" charset="2"/>
              <a:buChar char="Ø"/>
            </a:pPr>
            <a:r>
              <a:rPr lang="fr-FR" sz="1700" dirty="0"/>
              <a:t>Chaque Partie adopte les mesures législatives et autres qui se révèlent nécessaires pour ériger en infraction pénale, conformément à son droit interne, le fait intentionnel et sans droit de causer un préjudice patrimonial à autrui</a:t>
            </a:r>
            <a:r>
              <a:rPr lang="en-US" sz="1700" dirty="0"/>
              <a:t>: </a:t>
            </a:r>
          </a:p>
          <a:p>
            <a:pPr marL="342900" indent="-342900" algn="just">
              <a:buFont typeface="Wingdings" pitchFamily="2" charset="2"/>
              <a:buChar char="Ø"/>
            </a:pPr>
            <a:endParaRPr lang="en-US" sz="1700" dirty="0"/>
          </a:p>
          <a:p>
            <a:pPr marL="800100" lvl="1" indent="-342900" algn="just">
              <a:buFont typeface="+mj-lt"/>
              <a:buAutoNum type="alphaLcParenR"/>
            </a:pPr>
            <a:r>
              <a:rPr lang="fr-FR" sz="1700" dirty="0"/>
              <a:t>par toute introduction, altération, effacement ou suppression de données informatiques</a:t>
            </a:r>
            <a:r>
              <a:rPr lang="en-US" sz="1700" dirty="0"/>
              <a:t>, </a:t>
            </a:r>
          </a:p>
          <a:p>
            <a:pPr lvl="1" algn="just"/>
            <a:endParaRPr lang="en-US" sz="1700" dirty="0"/>
          </a:p>
          <a:p>
            <a:pPr marL="800100" lvl="1" indent="-342900" algn="just">
              <a:buFont typeface="+mj-lt"/>
              <a:buAutoNum type="alphaLcParenR"/>
            </a:pPr>
            <a:r>
              <a:rPr lang="fr-FR" sz="1700" dirty="0"/>
              <a:t>par toute forme d’atteinte au fonctionnement d’un système informatique</a:t>
            </a:r>
            <a:r>
              <a:rPr lang="en-US" sz="1700" dirty="0"/>
              <a:t>, </a:t>
            </a:r>
            <a:r>
              <a:rPr lang="fr-FR" sz="1700" dirty="0"/>
              <a:t>dans l'intention, </a:t>
            </a:r>
            <a:r>
              <a:rPr lang="fr-FR" sz="1700" b="1" dirty="0">
                <a:solidFill>
                  <a:srgbClr val="FF0000"/>
                </a:solidFill>
              </a:rPr>
              <a:t>frauduleuse</a:t>
            </a:r>
            <a:r>
              <a:rPr lang="fr-FR" sz="1700" dirty="0"/>
              <a:t> ou </a:t>
            </a:r>
            <a:r>
              <a:rPr lang="fr-FR" sz="1700" b="1" dirty="0">
                <a:solidFill>
                  <a:srgbClr val="FF0000"/>
                </a:solidFill>
              </a:rPr>
              <a:t>délictueuse, d'obtenir sans droit un bénéfice économique pour soi-même ou pour autrui</a:t>
            </a:r>
            <a:r>
              <a:rPr lang="en-US" sz="1700" dirty="0"/>
              <a:t>.</a:t>
            </a:r>
            <a:endParaRPr lang="en-GB" sz="1700" dirty="0"/>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L'EXPLOITATION SEXUELLE DES ENFANTS EN LIGNE</a:t>
            </a:r>
            <a:endParaRPr lang="en-US" sz="3200" dirty="0">
              <a:latin typeface="+mn-lt"/>
            </a:endParaRPr>
          </a:p>
        </p:txBody>
      </p:sp>
      <p:sp>
        <p:nvSpPr>
          <p:cNvPr id="3" name="Text Placeholder 2"/>
          <p:cNvSpPr>
            <a:spLocks noGrp="1"/>
          </p:cNvSpPr>
          <p:nvPr>
            <p:ph type="body" idx="1"/>
          </p:nvPr>
        </p:nvSpPr>
        <p:spPr/>
        <p:txBody>
          <a:bodyPr>
            <a:normAutofit fontScale="92500"/>
          </a:bodyPr>
          <a:lstStyle/>
          <a:p>
            <a:r>
              <a:rPr lang="en-GB" dirty="0">
                <a:latin typeface="Verdana" panose="020B0604030504040204" pitchFamily="34" charset="0"/>
                <a:ea typeface="Verdana" panose="020B0604030504040204" pitchFamily="34" charset="0"/>
              </a:rPr>
              <a:t>Dispositions de fond de la Convention de Budapest (</a:t>
            </a:r>
            <a:r>
              <a:rPr lang="en-GB" dirty="0" err="1">
                <a:latin typeface="Verdana" panose="020B0604030504040204" pitchFamily="34" charset="0"/>
                <a:ea typeface="Verdana" panose="020B0604030504040204" pitchFamily="34" charset="0"/>
              </a:rPr>
              <a:t>Partie</a:t>
            </a:r>
            <a:r>
              <a:rPr lang="en-GB" dirty="0">
                <a:latin typeface="Verdana" panose="020B0604030504040204" pitchFamily="34" charset="0"/>
                <a:ea typeface="Verdana" panose="020B0604030504040204" pitchFamily="34" charset="0"/>
              </a:rPr>
              <a:t> 2)</a:t>
            </a:r>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21</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3</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None/>
              <a:defRPr/>
            </a:pPr>
            <a:r>
              <a:rPr lang="en-GB" altLang="sr-Latn-RS" sz="2700" b="1" i="1" dirty="0" err="1">
                <a:ea typeface="ＭＳ Ｐゴシック" pitchFamily="34" charset="-128"/>
              </a:rPr>
              <a:t>Pornographie</a:t>
            </a:r>
            <a:r>
              <a:rPr lang="en-GB" altLang="sr-Latn-RS" sz="2700" b="1" i="1" dirty="0">
                <a:ea typeface="ＭＳ Ｐゴシック" pitchFamily="34" charset="-128"/>
              </a:rPr>
              <a:t> </a:t>
            </a:r>
            <a:r>
              <a:rPr lang="en-GB" altLang="sr-Latn-RS" sz="2700" b="1" i="1" dirty="0" err="1">
                <a:ea typeface="ＭＳ Ｐゴシック" pitchFamily="34" charset="-128"/>
              </a:rPr>
              <a:t>enfantine</a:t>
            </a:r>
            <a:r>
              <a:rPr lang="en-GB" altLang="sr-Latn-RS" sz="2700" b="1" i="1" dirty="0">
                <a:ea typeface="ＭＳ Ｐゴシック" pitchFamily="34" charset="-128"/>
              </a:rPr>
              <a:t> </a:t>
            </a:r>
          </a:p>
          <a:p>
            <a:pPr marL="0" indent="0" algn="ctr" eaLnBrk="1" hangingPunct="1">
              <a:lnSpc>
                <a:spcPct val="80000"/>
              </a:lnSpc>
              <a:buNone/>
              <a:defRPr/>
            </a:pPr>
            <a:r>
              <a:rPr lang="en-GB" altLang="sr-Latn-RS" sz="2700" b="1" i="1" dirty="0">
                <a:ea typeface="ＭＳ Ｐゴシック" pitchFamily="34" charset="-128"/>
              </a:rPr>
              <a:t>(Article 9 – Convention de Budapest)</a:t>
            </a:r>
          </a:p>
          <a:p>
            <a:pPr eaLnBrk="1" hangingPunct="1">
              <a:lnSpc>
                <a:spcPct val="80000"/>
              </a:lnSpc>
              <a:buFont typeface="Arial" charset="0"/>
              <a:buChar char="•"/>
              <a:defRPr/>
            </a:pPr>
            <a:endParaRPr lang="en-GB" altLang="sr-Latn-RS" sz="2000" dirty="0">
              <a:ea typeface="ＭＳ Ｐゴシック" pitchFamily="34" charset="-128"/>
            </a:endParaRPr>
          </a:p>
          <a:p>
            <a:pPr eaLnBrk="1" hangingPunct="1">
              <a:lnSpc>
                <a:spcPct val="80000"/>
              </a:lnSpc>
              <a:buFont typeface="Arial" charset="0"/>
              <a:buChar char="•"/>
              <a:defRPr/>
            </a:pPr>
            <a:r>
              <a:rPr lang="en-GB" altLang="sr-Latn-RS" sz="2000" i="1" dirty="0">
                <a:ea typeface="ＭＳ Ｐゴシック" pitchFamily="34" charset="-128"/>
              </a:rPr>
              <a:t>Une </a:t>
            </a:r>
            <a:r>
              <a:rPr lang="en-GB" altLang="sr-Latn-RS" sz="2000" i="1" dirty="0" err="1">
                <a:ea typeface="ＭＳ Ｐゴシック" pitchFamily="34" charset="-128"/>
              </a:rPr>
              <a:t>grande</a:t>
            </a:r>
            <a:r>
              <a:rPr lang="en-GB" altLang="sr-Latn-RS" sz="2000" i="1" dirty="0">
                <a:ea typeface="ＭＳ Ｐゴシック" pitchFamily="34" charset="-128"/>
              </a:rPr>
              <a:t> innovation </a:t>
            </a:r>
          </a:p>
          <a:p>
            <a:pPr lvl="1" eaLnBrk="1" hangingPunct="1">
              <a:lnSpc>
                <a:spcPct val="80000"/>
              </a:lnSpc>
              <a:buFont typeface="Arial" charset="0"/>
              <a:buChar char="•"/>
              <a:defRPr/>
            </a:pPr>
            <a:r>
              <a:rPr lang="en-GB" altLang="sr-Latn-RS" sz="1600" i="1" dirty="0">
                <a:ea typeface="ＭＳ Ｐゴシック" pitchFamily="34" charset="-128"/>
              </a:rPr>
              <a:t>Criminalisation des </a:t>
            </a:r>
            <a:r>
              <a:rPr lang="en-GB" altLang="sr-Latn-RS" sz="1600" i="1" dirty="0" err="1">
                <a:ea typeface="ＭＳ Ｐゴシック" pitchFamily="34" charset="-128"/>
              </a:rPr>
              <a:t>actes</a:t>
            </a:r>
            <a:r>
              <a:rPr lang="en-GB" altLang="sr-Latn-RS" sz="1600" i="1" dirty="0">
                <a:ea typeface="ＭＳ Ｐゴシック" pitchFamily="34" charset="-128"/>
              </a:rPr>
              <a:t> de </a:t>
            </a:r>
            <a:r>
              <a:rPr lang="en-GB" altLang="sr-Latn-RS" sz="1600" i="1" dirty="0" err="1">
                <a:ea typeface="ＭＳ Ｐゴシック" pitchFamily="34" charset="-128"/>
              </a:rPr>
              <a:t>pédopornographie</a:t>
            </a:r>
            <a:r>
              <a:rPr lang="en-GB" altLang="sr-Latn-RS" sz="1600" i="1" dirty="0">
                <a:ea typeface="ＭＳ Ｐゴシック" pitchFamily="34" charset="-128"/>
              </a:rPr>
              <a:t>, commis au </a:t>
            </a:r>
            <a:r>
              <a:rPr lang="en-GB" altLang="sr-Latn-RS" sz="1600" i="1" dirty="0" err="1">
                <a:ea typeface="ＭＳ Ｐゴシック" pitchFamily="34" charset="-128"/>
              </a:rPr>
              <a:t>moyen</a:t>
            </a:r>
            <a:r>
              <a:rPr lang="en-GB" altLang="sr-Latn-RS" sz="1600" i="1" dirty="0">
                <a:ea typeface="ＭＳ Ｐゴシック" pitchFamily="34" charset="-128"/>
              </a:rPr>
              <a:t> d'un </a:t>
            </a:r>
            <a:r>
              <a:rPr lang="en-GB" altLang="sr-Latn-RS" sz="1600" i="1" dirty="0" err="1">
                <a:ea typeface="ＭＳ Ｐゴシック" pitchFamily="34" charset="-128"/>
              </a:rPr>
              <a:t>système</a:t>
            </a:r>
            <a:r>
              <a:rPr lang="en-GB" altLang="sr-Latn-RS" sz="1600" i="1" dirty="0">
                <a:ea typeface="ＭＳ Ｐゴシック" pitchFamily="34" charset="-128"/>
              </a:rPr>
              <a:t> </a:t>
            </a:r>
            <a:r>
              <a:rPr lang="en-GB" altLang="sr-Latn-RS" sz="1600" i="1" dirty="0" err="1">
                <a:ea typeface="ＭＳ Ｐゴシック" pitchFamily="34" charset="-128"/>
              </a:rPr>
              <a:t>informatique</a:t>
            </a:r>
            <a:endParaRPr lang="en-GB" altLang="sr-Latn-RS" sz="1600" i="1" dirty="0">
              <a:ea typeface="ＭＳ Ｐゴシック" pitchFamily="34" charset="-128"/>
            </a:endParaRPr>
          </a:p>
          <a:p>
            <a:pPr eaLnBrk="1" hangingPunct="1">
              <a:lnSpc>
                <a:spcPct val="80000"/>
              </a:lnSpc>
              <a:buFont typeface="Arial" charset="0"/>
              <a:buChar char="•"/>
              <a:defRPr/>
            </a:pPr>
            <a:endParaRPr lang="en-GB" altLang="sr-Latn-RS" sz="2000" i="1" dirty="0">
              <a:ea typeface="ＭＳ Ｐゴシック" pitchFamily="34" charset="-128"/>
            </a:endParaRPr>
          </a:p>
          <a:p>
            <a:pPr eaLnBrk="1" hangingPunct="1">
              <a:lnSpc>
                <a:spcPct val="80000"/>
              </a:lnSpc>
              <a:buFont typeface="Arial" charset="0"/>
              <a:buChar char="•"/>
              <a:defRPr/>
            </a:pPr>
            <a:r>
              <a:rPr lang="en-GB" altLang="sr-Latn-RS" sz="2000" i="1" dirty="0">
                <a:ea typeface="ＭＳ Ｐゴシック" pitchFamily="34" charset="-128"/>
              </a:rPr>
              <a:t>Aspects </a:t>
            </a:r>
            <a:r>
              <a:rPr lang="en-GB" altLang="sr-Latn-RS" sz="2000" i="1" dirty="0" err="1">
                <a:ea typeface="ＭＳ Ｐゴシック" pitchFamily="34" charset="-128"/>
              </a:rPr>
              <a:t>importants</a:t>
            </a:r>
            <a:r>
              <a:rPr lang="en-GB" altLang="sr-Latn-RS" sz="2000" i="1" dirty="0">
                <a:ea typeface="ＭＳ Ｐゴシック" pitchFamily="34" charset="-128"/>
              </a:rPr>
              <a:t> : </a:t>
            </a:r>
          </a:p>
          <a:p>
            <a:pPr lvl="1" eaLnBrk="1" hangingPunct="1">
              <a:lnSpc>
                <a:spcPct val="80000"/>
              </a:lnSpc>
              <a:buFont typeface="Arial" charset="0"/>
              <a:buChar char="•"/>
              <a:defRPr/>
            </a:pPr>
            <a:r>
              <a:rPr lang="en-GB" altLang="sr-Latn-RS" sz="2000" i="1" dirty="0">
                <a:ea typeface="ＭＳ Ｐゴシック" pitchFamily="34" charset="-128"/>
              </a:rPr>
              <a:t>Criminalisation des "pseudo-images" ;</a:t>
            </a:r>
          </a:p>
          <a:p>
            <a:pPr lvl="1" eaLnBrk="1" hangingPunct="1">
              <a:lnSpc>
                <a:spcPct val="80000"/>
              </a:lnSpc>
              <a:buFont typeface="Arial" charset="0"/>
              <a:buChar char="•"/>
              <a:defRPr/>
            </a:pPr>
            <a:r>
              <a:rPr lang="en-GB" altLang="sr-Latn-RS" sz="2000" i="1" dirty="0">
                <a:ea typeface="ＭＳ Ｐゴシック" pitchFamily="34" charset="-128"/>
              </a:rPr>
              <a:t>Sanction de la simple possession de matériel </a:t>
            </a:r>
            <a:r>
              <a:rPr lang="en-GB" altLang="sr-Latn-RS" sz="2000" i="1" dirty="0" err="1">
                <a:ea typeface="ＭＳ Ｐゴシック" pitchFamily="34" charset="-128"/>
              </a:rPr>
              <a:t>pédopornographique</a:t>
            </a:r>
            <a:r>
              <a:rPr lang="en-GB" altLang="sr-Latn-RS" sz="2000" i="1" dirty="0">
                <a:ea typeface="ＭＳ Ｐゴシック" pitchFamily="34" charset="-128"/>
              </a:rPr>
              <a:t> </a:t>
            </a:r>
          </a:p>
          <a:p>
            <a:pPr lvl="2" eaLnBrk="1" hangingPunct="1">
              <a:lnSpc>
                <a:spcPct val="80000"/>
              </a:lnSpc>
              <a:buFont typeface="Arial" charset="0"/>
              <a:buChar char="•"/>
              <a:defRPr/>
            </a:pPr>
            <a:r>
              <a:rPr lang="en-GB" altLang="sr-Latn-RS" sz="1500" i="1" dirty="0">
                <a:ea typeface="ＭＳ Ｐゴシック" pitchFamily="34" charset="-128"/>
              </a:rPr>
              <a:t>Non </a:t>
            </a:r>
            <a:r>
              <a:rPr lang="en-GB" altLang="sr-Latn-RS" sz="1500" i="1" dirty="0" err="1">
                <a:ea typeface="ＭＳ Ｐゴシック" pitchFamily="34" charset="-128"/>
              </a:rPr>
              <a:t>couvert</a:t>
            </a:r>
            <a:r>
              <a:rPr lang="en-GB" altLang="sr-Latn-RS" sz="1500" i="1" dirty="0">
                <a:ea typeface="ＭＳ Ｐゴシック" pitchFamily="34" charset="-128"/>
              </a:rPr>
              <a:t> par de </a:t>
            </a:r>
            <a:r>
              <a:rPr lang="en-GB" altLang="sr-Latn-RS" sz="1500" i="1" dirty="0" err="1">
                <a:ea typeface="ＭＳ Ｐゴシック" pitchFamily="34" charset="-128"/>
              </a:rPr>
              <a:t>nombreuses</a:t>
            </a:r>
            <a:r>
              <a:rPr lang="en-GB" altLang="sr-Latn-RS" sz="1500" i="1" dirty="0">
                <a:ea typeface="ＭＳ Ｐゴシック" pitchFamily="34" charset="-128"/>
              </a:rPr>
              <a:t> </a:t>
            </a:r>
            <a:r>
              <a:rPr lang="en-GB" altLang="sr-Latn-RS" sz="1500" i="1" dirty="0" err="1">
                <a:ea typeface="ＭＳ Ｐゴシック" pitchFamily="34" charset="-128"/>
              </a:rPr>
              <a:t>législations</a:t>
            </a:r>
            <a:endParaRPr lang="en-GB" altLang="sr-Latn-RS" sz="1500" i="1" dirty="0">
              <a:ea typeface="ＭＳ Ｐゴシック" pitchFamily="34" charset="-128"/>
            </a:endParaRPr>
          </a:p>
          <a:p>
            <a:pPr lvl="2" eaLnBrk="1" hangingPunct="1">
              <a:lnSpc>
                <a:spcPct val="80000"/>
              </a:lnSpc>
              <a:buFont typeface="Arial" charset="0"/>
              <a:buChar char="•"/>
              <a:defRPr/>
            </a:pPr>
            <a:r>
              <a:rPr lang="en-GB" altLang="sr-Latn-RS" sz="1500" i="1" dirty="0" err="1">
                <a:ea typeface="ＭＳ Ｐゴシック" pitchFamily="34" charset="-128"/>
              </a:rPr>
              <a:t>Approche</a:t>
            </a:r>
            <a:r>
              <a:rPr lang="en-GB" altLang="sr-Latn-RS" sz="1500" i="1" dirty="0">
                <a:ea typeface="ＭＳ Ｐゴシック" pitchFamily="34" charset="-128"/>
              </a:rPr>
              <a:t> très commune de </a:t>
            </a:r>
            <a:r>
              <a:rPr lang="en-GB" altLang="sr-Latn-RS" sz="1500" i="1" dirty="0" err="1">
                <a:ea typeface="ＭＳ Ｐゴシック" pitchFamily="34" charset="-128"/>
              </a:rPr>
              <a:t>toutes</a:t>
            </a:r>
            <a:r>
              <a:rPr lang="en-GB" altLang="sr-Latn-RS" sz="1500" i="1" dirty="0">
                <a:ea typeface="ＭＳ Ｐゴシック" pitchFamily="34" charset="-128"/>
              </a:rPr>
              <a:t> les instances </a:t>
            </a:r>
            <a:r>
              <a:rPr lang="en-GB" altLang="sr-Latn-RS" sz="1500" i="1" dirty="0" err="1">
                <a:ea typeface="ＭＳ Ｐゴシック" pitchFamily="34" charset="-128"/>
              </a:rPr>
              <a:t>internationales</a:t>
            </a:r>
            <a:r>
              <a:rPr lang="en-GB" altLang="sr-Latn-RS" sz="1500" i="1" dirty="0">
                <a:ea typeface="ＭＳ Ｐゴシック" pitchFamily="34" charset="-128"/>
              </a:rPr>
              <a:t> (par </a:t>
            </a:r>
            <a:r>
              <a:rPr lang="en-GB" altLang="sr-Latn-RS" sz="1500" i="1" dirty="0" err="1">
                <a:ea typeface="ＭＳ Ｐゴシック" pitchFamily="34" charset="-128"/>
              </a:rPr>
              <a:t>exemple</a:t>
            </a:r>
            <a:r>
              <a:rPr lang="en-GB" altLang="sr-Latn-RS" sz="1500" i="1" dirty="0">
                <a:ea typeface="ＭＳ Ｐゴシック" pitchFamily="34" charset="-128"/>
              </a:rPr>
              <a:t>, </a:t>
            </a:r>
            <a:r>
              <a:rPr lang="en-GB" altLang="sr-Latn-RS" sz="1500" i="1" dirty="0" err="1">
                <a:ea typeface="ＭＳ Ｐゴシック" pitchFamily="34" charset="-128"/>
              </a:rPr>
              <a:t>l'ONU</a:t>
            </a:r>
            <a:r>
              <a:rPr lang="en-GB" altLang="sr-Latn-RS" sz="1500" i="1" dirty="0">
                <a:ea typeface="ＭＳ Ｐゴシック" pitchFamily="34" charset="-128"/>
              </a:rPr>
              <a:t>)</a:t>
            </a:r>
          </a:p>
          <a:p>
            <a:pPr lvl="2" eaLnBrk="1" hangingPunct="1">
              <a:lnSpc>
                <a:spcPct val="80000"/>
              </a:lnSpc>
              <a:buFont typeface="Arial" charset="0"/>
              <a:buChar char="•"/>
              <a:defRPr/>
            </a:pPr>
            <a:r>
              <a:rPr lang="en-GB" altLang="sr-Latn-RS" sz="1500" i="1" dirty="0">
                <a:ea typeface="ＭＳ Ｐゴシック" pitchFamily="34" charset="-128"/>
              </a:rPr>
              <a:t>Union </a:t>
            </a:r>
            <a:r>
              <a:rPr lang="en-GB" altLang="sr-Latn-RS" sz="1500" i="1" dirty="0" err="1">
                <a:ea typeface="ＭＳ Ｐゴシック" pitchFamily="34" charset="-128"/>
              </a:rPr>
              <a:t>européenne</a:t>
            </a:r>
            <a:r>
              <a:rPr lang="en-GB" altLang="sr-Latn-RS" sz="1500" i="1" dirty="0">
                <a:ea typeface="ＭＳ Ｐゴシック" pitchFamily="34" charset="-128"/>
              </a:rPr>
              <a:t> </a:t>
            </a:r>
          </a:p>
          <a:p>
            <a:pPr lvl="3" eaLnBrk="1" hangingPunct="1">
              <a:lnSpc>
                <a:spcPct val="80000"/>
              </a:lnSpc>
              <a:buFont typeface="Arial" charset="0"/>
              <a:buChar char="•"/>
              <a:defRPr/>
            </a:pPr>
            <a:r>
              <a:rPr lang="en-GB" altLang="sr-Latn-RS" sz="1500" i="1" dirty="0" err="1">
                <a:ea typeface="ＭＳ Ｐゴシック" pitchFamily="34" charset="-128"/>
              </a:rPr>
              <a:t>Lutte</a:t>
            </a:r>
            <a:r>
              <a:rPr lang="en-GB" altLang="sr-Latn-RS" sz="1500" i="1" dirty="0">
                <a:ea typeface="ＭＳ Ｐゴシック" pitchFamily="34" charset="-128"/>
              </a:rPr>
              <a:t> </a:t>
            </a:r>
            <a:r>
              <a:rPr lang="en-GB" altLang="sr-Latn-RS" sz="1500" i="1" dirty="0" err="1">
                <a:ea typeface="ＭＳ Ｐゴシック" pitchFamily="34" charset="-128"/>
              </a:rPr>
              <a:t>contre</a:t>
            </a:r>
            <a:r>
              <a:rPr lang="en-GB" altLang="sr-Latn-RS" sz="1500" i="1" dirty="0">
                <a:ea typeface="ＭＳ Ｐゴシック" pitchFamily="34" charset="-128"/>
              </a:rPr>
              <a:t> la simple possession de matériel </a:t>
            </a:r>
            <a:r>
              <a:rPr lang="en-GB" altLang="sr-Latn-RS" sz="1500" i="1" dirty="0" err="1">
                <a:ea typeface="ＭＳ Ｐゴシック" pitchFamily="34" charset="-128"/>
              </a:rPr>
              <a:t>pédopornographique</a:t>
            </a:r>
            <a:endParaRPr lang="en-GB" altLang="sr-Latn-RS" sz="1500" i="1" dirty="0">
              <a:ea typeface="ＭＳ Ｐゴシック" pitchFamily="34" charset="-128"/>
            </a:endParaRPr>
          </a:p>
          <a:p>
            <a:pPr lvl="3" eaLnBrk="1" hangingPunct="1">
              <a:lnSpc>
                <a:spcPct val="80000"/>
              </a:lnSpc>
              <a:buFont typeface="Arial" charset="0"/>
              <a:buChar char="•"/>
              <a:defRPr/>
            </a:pPr>
            <a:r>
              <a:rPr lang="en-GB" altLang="sr-Latn-RS" sz="1500" i="1" dirty="0">
                <a:ea typeface="ＭＳ Ｐゴシック" pitchFamily="34" charset="-128"/>
              </a:rPr>
              <a:t>Directive 2011/92/UE, du </a:t>
            </a:r>
            <a:r>
              <a:rPr lang="en-GB" altLang="sr-Latn-RS" sz="1500" i="1" dirty="0" err="1">
                <a:ea typeface="ＭＳ Ｐゴシック" pitchFamily="34" charset="-128"/>
              </a:rPr>
              <a:t>Parlement</a:t>
            </a:r>
            <a:r>
              <a:rPr lang="en-GB" altLang="sr-Latn-RS" sz="1500" i="1" dirty="0">
                <a:ea typeface="ＭＳ Ｐゴシック" pitchFamily="34" charset="-128"/>
              </a:rPr>
              <a:t> </a:t>
            </a:r>
            <a:r>
              <a:rPr lang="en-GB" altLang="sr-Latn-RS" sz="1500" i="1" dirty="0" err="1">
                <a:ea typeface="ＭＳ Ｐゴシック" pitchFamily="34" charset="-128"/>
              </a:rPr>
              <a:t>européen</a:t>
            </a:r>
            <a:r>
              <a:rPr lang="en-GB" altLang="sr-Latn-RS" sz="1500" i="1" dirty="0">
                <a:ea typeface="ＭＳ Ｐゴシック" pitchFamily="34" charset="-128"/>
              </a:rPr>
              <a:t> et du Conseil</a:t>
            </a:r>
          </a:p>
        </p:txBody>
      </p:sp>
    </p:spTree>
    <p:extLst>
      <p:ext uri="{BB962C8B-B14F-4D97-AF65-F5344CB8AC3E}">
        <p14:creationId xmlns:p14="http://schemas.microsoft.com/office/powerpoint/2010/main" val="460548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59000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 xmlns:a16="http://schemas.microsoft.com/office/drawing/2014/main"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0" y="1200480"/>
            <a:ext cx="4320053" cy="5447645"/>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les comportements suivants lorsqu'ils sont commis intentionnellement et </a:t>
            </a:r>
            <a:r>
              <a:rPr lang="fr-FR" sz="1500" b="1" dirty="0">
                <a:solidFill>
                  <a:srgbClr val="FF0000"/>
                </a:solidFill>
              </a:rPr>
              <a:t>sans droit</a:t>
            </a:r>
            <a:r>
              <a:rPr lang="en-US" sz="1500" dirty="0"/>
              <a:t>: </a:t>
            </a:r>
          </a:p>
          <a:p>
            <a:pPr marL="342900" indent="-342900" algn="just">
              <a:buFont typeface="Wingdings" pitchFamily="2" charset="2"/>
              <a:buChar char="Ø"/>
            </a:pPr>
            <a:endParaRPr lang="en-US" sz="1000" dirty="0"/>
          </a:p>
          <a:p>
            <a:pPr lvl="1" algn="just"/>
            <a:r>
              <a:rPr lang="en-US" sz="1500" dirty="0"/>
              <a:t>a </a:t>
            </a:r>
            <a:r>
              <a:rPr lang="fr-FR" sz="1500" dirty="0"/>
              <a:t>la production de pornographie enfantine en vue de sa diffusion par le biais d’un système informatique</a:t>
            </a:r>
            <a:r>
              <a:rPr lang="en-US" sz="1500" dirty="0"/>
              <a:t>; </a:t>
            </a:r>
          </a:p>
          <a:p>
            <a:pPr lvl="1" algn="just"/>
            <a:endParaRPr lang="en-US" sz="900" dirty="0"/>
          </a:p>
          <a:p>
            <a:pPr lvl="1" algn="just"/>
            <a:r>
              <a:rPr lang="en-US" sz="1500" dirty="0"/>
              <a:t>b </a:t>
            </a:r>
            <a:r>
              <a:rPr lang="fr-FR" sz="1500" dirty="0"/>
              <a:t>l’offre ou la mise à disposition de pornographie enfantine par le biais d’un système informatique;</a:t>
            </a:r>
          </a:p>
          <a:p>
            <a:pPr lvl="1" algn="just"/>
            <a:endParaRPr lang="fr-FR" sz="600" dirty="0"/>
          </a:p>
          <a:p>
            <a:pPr lvl="1" algn="just"/>
            <a:r>
              <a:rPr lang="fr-FR" sz="1500" dirty="0"/>
              <a:t>c la diffusion ou la transmission de pornographie enfantine par le biais d’un système informatique;</a:t>
            </a:r>
          </a:p>
          <a:p>
            <a:pPr lvl="1" algn="just"/>
            <a:endParaRPr lang="fr-FR" sz="800" dirty="0"/>
          </a:p>
          <a:p>
            <a:pPr lvl="1" algn="just"/>
            <a:r>
              <a:rPr lang="fr-FR" sz="1500" dirty="0"/>
              <a:t>d le fait de se procurer ou de procurer à autrui de la pornographie enfantine par le biais d’un système informatique;</a:t>
            </a:r>
          </a:p>
          <a:p>
            <a:pPr lvl="1" algn="just"/>
            <a:endParaRPr lang="fr-FR" sz="300" dirty="0"/>
          </a:p>
          <a:p>
            <a:pPr lvl="1" algn="just"/>
            <a:r>
              <a:rPr lang="fr-FR" sz="1500" dirty="0"/>
              <a:t>e la possession de pornographie enfantine dans un système informatique ou un moyen de stockage de données </a:t>
            </a:r>
            <a:r>
              <a:rPr lang="fr-FR" sz="1500" dirty="0" err="1"/>
              <a:t>informatiquesc</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49758" y="1336957"/>
            <a:ext cx="3893202" cy="3539430"/>
          </a:xfrm>
          <a:prstGeom prst="rect">
            <a:avLst/>
          </a:prstGeom>
          <a:solidFill>
            <a:schemeClr val="bg1"/>
          </a:solidFill>
        </p:spPr>
        <p:txBody>
          <a:bodyPr wrap="square">
            <a:spAutoFit/>
          </a:bodyPr>
          <a:lstStyle/>
          <a:p>
            <a:pPr marL="342900" indent="-342900" algn="just">
              <a:buFont typeface="Wingdings" panose="05000000000000000000" pitchFamily="2" charset="2"/>
              <a:buChar char="Ø"/>
            </a:pPr>
            <a:r>
              <a:rPr lang="en-US" sz="1600" dirty="0"/>
              <a:t>Il peut </a:t>
            </a:r>
            <a:r>
              <a:rPr lang="en-US" sz="1600" dirty="0" err="1"/>
              <a:t>exister</a:t>
            </a:r>
            <a:r>
              <a:rPr lang="en-US" sz="1600" dirty="0"/>
              <a:t> des </a:t>
            </a:r>
            <a:r>
              <a:rPr lang="en-US" sz="1600" dirty="0" err="1"/>
              <a:t>défenses</a:t>
            </a:r>
            <a:r>
              <a:rPr lang="en-US" sz="1600" dirty="0"/>
              <a:t> </a:t>
            </a:r>
            <a:r>
              <a:rPr lang="en-US" sz="1600" dirty="0" err="1"/>
              <a:t>juridiques</a:t>
            </a:r>
            <a:r>
              <a:rPr lang="en-US" sz="1600" dirty="0"/>
              <a:t>, des excuses </a:t>
            </a:r>
            <a:r>
              <a:rPr lang="en-US" sz="1600" dirty="0" err="1"/>
              <a:t>ou</a:t>
            </a:r>
            <a:r>
              <a:rPr lang="en-US" sz="1600" dirty="0"/>
              <a:t> des </a:t>
            </a:r>
            <a:r>
              <a:rPr lang="en-US" sz="1600" dirty="0" err="1"/>
              <a:t>principes</a:t>
            </a:r>
            <a:r>
              <a:rPr lang="en-US" sz="1600" dirty="0"/>
              <a:t> </a:t>
            </a:r>
            <a:r>
              <a:rPr lang="en-US" sz="1600" dirty="0" err="1"/>
              <a:t>pertinents</a:t>
            </a:r>
            <a:r>
              <a:rPr lang="en-US" sz="1600" dirty="0"/>
              <a:t> </a:t>
            </a:r>
            <a:r>
              <a:rPr lang="en-US" sz="1600" dirty="0" err="1"/>
              <a:t>similaires</a:t>
            </a:r>
            <a:r>
              <a:rPr lang="en-US" sz="1600" dirty="0"/>
              <a:t> qui </a:t>
            </a:r>
            <a:r>
              <a:rPr lang="en-US" sz="1600" dirty="0" err="1"/>
              <a:t>dégagent</a:t>
            </a:r>
            <a:r>
              <a:rPr lang="en-US" sz="1600" dirty="0"/>
              <a:t> </a:t>
            </a:r>
            <a:r>
              <a:rPr lang="en-US" sz="1600" dirty="0" err="1"/>
              <a:t>une</a:t>
            </a:r>
            <a:r>
              <a:rPr lang="en-US" sz="1600" dirty="0"/>
              <a:t> </a:t>
            </a:r>
            <a:r>
              <a:rPr lang="en-US" sz="1600" dirty="0" err="1"/>
              <a:t>personne</a:t>
            </a:r>
            <a:r>
              <a:rPr lang="en-US" sz="1600" dirty="0"/>
              <a:t> de </a:t>
            </a:r>
            <a:r>
              <a:rPr lang="en-US" sz="1600" dirty="0" err="1"/>
              <a:t>sa</a:t>
            </a:r>
            <a:r>
              <a:rPr lang="en-US" sz="1600" dirty="0"/>
              <a:t> </a:t>
            </a:r>
            <a:r>
              <a:rPr lang="en-US" sz="1600" dirty="0" err="1"/>
              <a:t>responsabilité</a:t>
            </a:r>
            <a:r>
              <a:rPr lang="en-US" sz="1600" dirty="0"/>
              <a:t> </a:t>
            </a:r>
            <a:r>
              <a:rPr lang="en-US" sz="1600" dirty="0" err="1"/>
              <a:t>pénale</a:t>
            </a:r>
            <a:r>
              <a:rPr lang="en-US" sz="1600" dirty="0"/>
              <a:t>.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err="1"/>
              <a:t>Ces</a:t>
            </a:r>
            <a:r>
              <a:rPr lang="en-US" sz="1600" dirty="0"/>
              <a:t> </a:t>
            </a:r>
            <a:r>
              <a:rPr lang="en-US" sz="1600" dirty="0" err="1"/>
              <a:t>défenses</a:t>
            </a:r>
            <a:r>
              <a:rPr lang="en-US" sz="1600" dirty="0"/>
              <a:t> </a:t>
            </a:r>
            <a:r>
              <a:rPr lang="en-US" sz="1600" dirty="0" err="1"/>
              <a:t>peuvent</a:t>
            </a:r>
            <a:r>
              <a:rPr lang="en-US" sz="1600" dirty="0"/>
              <a:t> </a:t>
            </a:r>
            <a:r>
              <a:rPr lang="en-US" sz="1600" dirty="0" err="1"/>
              <a:t>être</a:t>
            </a:r>
            <a:r>
              <a:rPr lang="en-US" sz="1600" dirty="0"/>
              <a:t> </a:t>
            </a:r>
            <a:r>
              <a:rPr lang="en-US" sz="1600" dirty="0" err="1"/>
              <a:t>fondées</a:t>
            </a:r>
            <a:r>
              <a:rPr lang="en-US" sz="1600" dirty="0"/>
              <a:t> sur la </a:t>
            </a:r>
            <a:r>
              <a:rPr lang="en-US" sz="1600" dirty="0" err="1"/>
              <a:t>liberté</a:t>
            </a:r>
            <a:r>
              <a:rPr lang="en-US" sz="1600" dirty="0"/>
              <a:t> </a:t>
            </a:r>
            <a:r>
              <a:rPr lang="en-US" sz="1600" dirty="0" err="1"/>
              <a:t>d'expression</a:t>
            </a:r>
            <a:r>
              <a:rPr lang="en-US" sz="1600" dirty="0"/>
              <a:t>, la </a:t>
            </a:r>
            <a:r>
              <a:rPr lang="en-US" sz="1600" dirty="0" err="1"/>
              <a:t>liberté</a:t>
            </a:r>
            <a:r>
              <a:rPr lang="en-US" sz="1600" dirty="0"/>
              <a:t> de pensée et le droit </a:t>
            </a:r>
            <a:r>
              <a:rPr lang="en-US" sz="1600" dirty="0" err="1"/>
              <a:t>à</a:t>
            </a:r>
            <a:r>
              <a:rPr lang="en-US" sz="1600" dirty="0"/>
              <a:t> la vie </a:t>
            </a:r>
            <a:r>
              <a:rPr lang="en-US" sz="1600" dirty="0" err="1"/>
              <a:t>privée</a:t>
            </a:r>
            <a:r>
              <a:rPr lang="en-US" sz="1600" dirty="0"/>
              <a:t>.</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Les parties </a:t>
            </a:r>
            <a:r>
              <a:rPr lang="en-US" sz="1600" dirty="0" err="1"/>
              <a:t>peuvent</a:t>
            </a:r>
            <a:r>
              <a:rPr lang="en-US" sz="1600" dirty="0"/>
              <a:t> </a:t>
            </a:r>
            <a:r>
              <a:rPr lang="en-US" sz="1600" dirty="0" err="1"/>
              <a:t>également</a:t>
            </a:r>
            <a:r>
              <a:rPr lang="en-US" sz="1600" dirty="0"/>
              <a:t> </a:t>
            </a:r>
            <a:r>
              <a:rPr lang="en-US" sz="1600" dirty="0" err="1"/>
              <a:t>autoriser</a:t>
            </a:r>
            <a:r>
              <a:rPr lang="en-US" sz="1600" dirty="0"/>
              <a:t> </a:t>
            </a:r>
            <a:r>
              <a:rPr lang="en-US" sz="1600" dirty="0" err="1"/>
              <a:t>une</a:t>
            </a:r>
            <a:r>
              <a:rPr lang="en-US" sz="1600" dirty="0"/>
              <a:t> </a:t>
            </a:r>
            <a:r>
              <a:rPr lang="en-US" sz="1600" dirty="0" err="1"/>
              <a:t>défense</a:t>
            </a:r>
            <a:r>
              <a:rPr lang="en-US" sz="1600" dirty="0"/>
              <a:t> </a:t>
            </a:r>
            <a:r>
              <a:rPr lang="en-US" sz="1600" dirty="0" err="1"/>
              <a:t>en</a:t>
            </a:r>
            <a:r>
              <a:rPr lang="en-US" sz="1600" dirty="0"/>
              <a:t> rapport avec des </a:t>
            </a:r>
            <a:r>
              <a:rPr lang="en-US" sz="1600" dirty="0" err="1"/>
              <a:t>matériels</a:t>
            </a:r>
            <a:r>
              <a:rPr lang="en-US" sz="1600" dirty="0"/>
              <a:t> </a:t>
            </a:r>
            <a:r>
              <a:rPr lang="en-US" sz="1600" dirty="0" err="1"/>
              <a:t>pornographiques</a:t>
            </a:r>
            <a:r>
              <a:rPr lang="en-US" sz="1600" dirty="0"/>
              <a:t> </a:t>
            </a:r>
            <a:r>
              <a:rPr lang="en-US" sz="1600" dirty="0" err="1"/>
              <a:t>ayant</a:t>
            </a:r>
            <a:r>
              <a:rPr lang="en-US" sz="1600" dirty="0"/>
              <a:t> </a:t>
            </a:r>
            <a:r>
              <a:rPr lang="en-US" sz="1600" dirty="0" err="1"/>
              <a:t>une</a:t>
            </a:r>
            <a:r>
              <a:rPr lang="en-US" sz="1600" dirty="0"/>
              <a:t> </a:t>
            </a:r>
            <a:r>
              <a:rPr lang="en-US" sz="1600" dirty="0" err="1"/>
              <a:t>valeur</a:t>
            </a:r>
            <a:r>
              <a:rPr lang="en-US" sz="1600" dirty="0"/>
              <a:t> </a:t>
            </a:r>
            <a:r>
              <a:rPr lang="en-US" sz="1600" dirty="0" err="1"/>
              <a:t>artistique</a:t>
            </a:r>
            <a:r>
              <a:rPr lang="en-US" sz="1600" dirty="0"/>
              <a:t>, </a:t>
            </a:r>
            <a:r>
              <a:rPr lang="en-US" sz="1600" dirty="0" err="1"/>
              <a:t>médicale</a:t>
            </a:r>
            <a:r>
              <a:rPr lang="en-US" sz="1600" dirty="0"/>
              <a:t>, </a:t>
            </a:r>
            <a:r>
              <a:rPr lang="en-US" sz="1600" dirty="0" err="1"/>
              <a:t>scientifique</a:t>
            </a:r>
            <a:r>
              <a:rPr lang="en-US" sz="1600" dirty="0"/>
              <a:t> </a:t>
            </a:r>
            <a:r>
              <a:rPr lang="en-US" sz="1600" dirty="0" err="1"/>
              <a:t>ou</a:t>
            </a:r>
            <a:r>
              <a:rPr lang="en-US" sz="1600" dirty="0"/>
              <a:t> </a:t>
            </a:r>
            <a:r>
              <a:rPr lang="en-US" sz="1600" dirty="0" err="1"/>
              <a:t>similaire</a:t>
            </a:r>
            <a:r>
              <a:rPr lang="en-US" sz="1600" dirty="0"/>
              <a:t>.</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215612"/>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err="1">
                <a:solidFill>
                  <a:schemeClr val="bg1"/>
                </a:solidFill>
                <a:latin typeface="Verdana" panose="020B0604030504040204" pitchFamily="34" charset="0"/>
                <a:ea typeface="Verdana" panose="020B0604030504040204" pitchFamily="34" charset="0"/>
                <a:cs typeface="Verdana" charset="0"/>
              </a:rPr>
              <a:t>Pornographie</a:t>
            </a:r>
            <a:r>
              <a:rPr lang="en-GB" sz="2800" dirty="0">
                <a:solidFill>
                  <a:schemeClr val="bg1"/>
                </a:solidFill>
                <a:latin typeface="Verdana" panose="020B0604030504040204" pitchFamily="34" charset="0"/>
                <a:ea typeface="Verdana" panose="020B0604030504040204" pitchFamily="34" charset="0"/>
                <a:cs typeface="Verdana" charset="0"/>
              </a:rPr>
              <a:t> </a:t>
            </a:r>
            <a:r>
              <a:rPr lang="en-GB" sz="2800" dirty="0" err="1">
                <a:solidFill>
                  <a:schemeClr val="bg1"/>
                </a:solidFill>
                <a:latin typeface="Verdana" panose="020B0604030504040204" pitchFamily="34" charset="0"/>
                <a:ea typeface="Verdana" panose="020B0604030504040204" pitchFamily="34" charset="0"/>
                <a:cs typeface="Verdana" charset="0"/>
              </a:rPr>
              <a:t>enfantine</a:t>
            </a:r>
            <a:r>
              <a:rPr lang="en-GB" sz="2800" dirty="0">
                <a:solidFill>
                  <a:schemeClr val="bg1"/>
                </a:solidFill>
                <a:latin typeface="Verdana" panose="020B0604030504040204" pitchFamily="34" charset="0"/>
                <a:ea typeface="Verdana" panose="020B0604030504040204" pitchFamily="34" charset="0"/>
                <a:cs typeface="Verdana" charset="0"/>
              </a:rPr>
              <a:t> (“sans droit”)</a:t>
            </a:r>
          </a:p>
        </p:txBody>
      </p:sp>
    </p:spTree>
    <p:extLst>
      <p:ext uri="{BB962C8B-B14F-4D97-AF65-F5344CB8AC3E}">
        <p14:creationId xmlns:p14="http://schemas.microsoft.com/office/powerpoint/2010/main" val="2357197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417678" y="1336957"/>
            <a:ext cx="4035442" cy="5016758"/>
          </a:xfrm>
          <a:prstGeom prst="rect">
            <a:avLst/>
          </a:prstGeom>
          <a:solidFill>
            <a:schemeClr val="bg1"/>
          </a:solidFill>
        </p:spPr>
        <p:txBody>
          <a:bodyPr wrap="square">
            <a:spAutoFit/>
          </a:bodyPr>
          <a:lstStyle/>
          <a:p>
            <a:pPr marL="342900" indent="-342900" algn="just">
              <a:buFont typeface="Wingdings" pitchFamily="2" charset="2"/>
              <a:buChar char="ü"/>
            </a:pPr>
            <a:r>
              <a:rPr lang="en-US" sz="1600" dirty="0"/>
              <a:t>Des </a:t>
            </a:r>
            <a:r>
              <a:rPr lang="en-US" sz="1600" dirty="0" err="1"/>
              <a:t>conséquences</a:t>
            </a:r>
            <a:r>
              <a:rPr lang="en-US" sz="1600" dirty="0"/>
              <a:t> </a:t>
            </a:r>
            <a:r>
              <a:rPr lang="en-US" sz="1600" dirty="0" err="1"/>
              <a:t>pénales</a:t>
            </a:r>
            <a:r>
              <a:rPr lang="en-US" sz="1600" dirty="0"/>
              <a:t> </a:t>
            </a:r>
            <a:r>
              <a:rPr lang="en-US" sz="1600" dirty="0" err="1"/>
              <a:t>sont</a:t>
            </a:r>
            <a:r>
              <a:rPr lang="en-US" sz="1600" dirty="0"/>
              <a:t> </a:t>
            </a:r>
            <a:r>
              <a:rPr lang="en-US" sz="1600" dirty="0" err="1"/>
              <a:t>prévues</a:t>
            </a:r>
            <a:r>
              <a:rPr lang="en-US" sz="1600" dirty="0"/>
              <a:t> pour </a:t>
            </a:r>
            <a:r>
              <a:rPr lang="en-US" sz="1600" dirty="0" err="1"/>
              <a:t>chaque</a:t>
            </a:r>
            <a:r>
              <a:rPr lang="en-US" sz="1600" dirty="0"/>
              <a:t> participant </a:t>
            </a:r>
            <a:r>
              <a:rPr lang="en-US" sz="1600" dirty="0" err="1"/>
              <a:t>à</a:t>
            </a:r>
            <a:r>
              <a:rPr lang="en-US" sz="1600" dirty="0"/>
              <a:t> la </a:t>
            </a:r>
            <a:r>
              <a:rPr lang="en-US" sz="1600" dirty="0" err="1"/>
              <a:t>chaîne</a:t>
            </a:r>
            <a:r>
              <a:rPr lang="en-US" sz="1600" dirty="0"/>
              <a:t> </a:t>
            </a:r>
            <a:r>
              <a:rPr lang="en-US" sz="1600" dirty="0" err="1"/>
              <a:t>en</a:t>
            </a:r>
            <a:r>
              <a:rPr lang="en-US" sz="1600" dirty="0"/>
              <a:t> </a:t>
            </a:r>
            <a:r>
              <a:rPr lang="en-US" sz="1600" dirty="0" err="1"/>
              <a:t>allant</a:t>
            </a:r>
            <a:r>
              <a:rPr lang="en-US" sz="1600" dirty="0"/>
              <a:t> de la production </a:t>
            </a:r>
            <a:r>
              <a:rPr lang="en-US" sz="1600" dirty="0" err="1"/>
              <a:t>à</a:t>
            </a:r>
            <a:r>
              <a:rPr lang="en-US" sz="1600" dirty="0"/>
              <a:t> la possession de </a:t>
            </a:r>
            <a:r>
              <a:rPr lang="en-US" sz="1600" dirty="0" err="1"/>
              <a:t>pédopornographie</a:t>
            </a:r>
            <a:r>
              <a:rPr lang="en-US" sz="1600" dirty="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err="1"/>
              <a:t>Criminalise</a:t>
            </a:r>
            <a:r>
              <a:rPr lang="en-US" sz="1600" dirty="0"/>
              <a:t> : </a:t>
            </a:r>
          </a:p>
          <a:p>
            <a:pPr marL="800100" lvl="1" indent="-342900" algn="just">
              <a:buFont typeface="Wingdings" pitchFamily="2" charset="2"/>
              <a:buChar char="ü"/>
            </a:pPr>
            <a:r>
              <a:rPr lang="en-US" sz="1600" dirty="0"/>
              <a:t>La production de </a:t>
            </a:r>
            <a:r>
              <a:rPr lang="en-US" sz="1600" dirty="0" err="1"/>
              <a:t>pornographie</a:t>
            </a:r>
            <a:r>
              <a:rPr lang="en-US" sz="1600" dirty="0"/>
              <a:t> </a:t>
            </a:r>
            <a:r>
              <a:rPr lang="en-US" sz="1600" dirty="0" err="1"/>
              <a:t>enfantine</a:t>
            </a:r>
            <a:r>
              <a:rPr lang="en-US" sz="1600" dirty="0"/>
              <a:t> (dans le but de la </a:t>
            </a:r>
            <a:r>
              <a:rPr lang="en-US" sz="1600" dirty="0" err="1"/>
              <a:t>distribuer</a:t>
            </a:r>
            <a:r>
              <a:rPr lang="en-US" sz="1600" dirty="0"/>
              <a:t> au </a:t>
            </a:r>
            <a:r>
              <a:rPr lang="en-US" sz="1600" dirty="0" err="1"/>
              <a:t>moyen</a:t>
            </a:r>
            <a:r>
              <a:rPr lang="en-US" sz="1600" dirty="0"/>
              <a:t> d'un </a:t>
            </a:r>
            <a:r>
              <a:rPr lang="en-US" sz="1600" dirty="0" err="1"/>
              <a:t>système</a:t>
            </a:r>
            <a:r>
              <a:rPr lang="en-US" sz="1600" dirty="0"/>
              <a:t> </a:t>
            </a:r>
            <a:r>
              <a:rPr lang="en-US" sz="1600" dirty="0" err="1"/>
              <a:t>informatique</a:t>
            </a:r>
            <a:r>
              <a:rPr lang="en-US" sz="1600" dirty="0"/>
              <a:t>)</a:t>
            </a:r>
          </a:p>
          <a:p>
            <a:pPr marL="800100" lvl="1" indent="-342900" algn="just">
              <a:buFont typeface="Wingdings" pitchFamily="2" charset="2"/>
              <a:buChar char="ü"/>
            </a:pPr>
            <a:r>
              <a:rPr lang="en-US" sz="1600" dirty="0"/>
              <a:t>La </a:t>
            </a:r>
            <a:r>
              <a:rPr lang="en-US" sz="1600" dirty="0" err="1"/>
              <a:t>fourniture</a:t>
            </a:r>
            <a:r>
              <a:rPr lang="en-US" sz="1600" dirty="0"/>
              <a:t> de </a:t>
            </a:r>
            <a:r>
              <a:rPr lang="en-US" sz="1600" dirty="0" err="1"/>
              <a:t>pornographie</a:t>
            </a:r>
            <a:r>
              <a:rPr lang="en-US" sz="1600" dirty="0"/>
              <a:t> </a:t>
            </a:r>
            <a:r>
              <a:rPr lang="en-US" sz="1600" dirty="0" err="1"/>
              <a:t>enfantine</a:t>
            </a:r>
            <a:r>
              <a:rPr lang="en-US" sz="1600" dirty="0"/>
              <a:t> (</a:t>
            </a:r>
            <a:r>
              <a:rPr lang="en-US" sz="1600" dirty="0" err="1"/>
              <a:t>solliciter</a:t>
            </a:r>
            <a:r>
              <a:rPr lang="en-US" sz="1600" dirty="0"/>
              <a:t> </a:t>
            </a:r>
            <a:r>
              <a:rPr lang="en-US" sz="1600" dirty="0" err="1"/>
              <a:t>d'autres</a:t>
            </a:r>
            <a:r>
              <a:rPr lang="en-US" sz="1600" dirty="0"/>
              <a:t> </a:t>
            </a:r>
            <a:r>
              <a:rPr lang="en-US" sz="1600" dirty="0" err="1"/>
              <a:t>personnes</a:t>
            </a:r>
            <a:r>
              <a:rPr lang="en-US" sz="1600" dirty="0"/>
              <a:t> pour </a:t>
            </a:r>
            <a:r>
              <a:rPr lang="en-US" sz="1600" dirty="0" err="1"/>
              <a:t>obtenir</a:t>
            </a:r>
            <a:r>
              <a:rPr lang="en-US" sz="1600" dirty="0"/>
              <a:t> de la </a:t>
            </a:r>
            <a:r>
              <a:rPr lang="en-US" sz="1600" dirty="0" err="1"/>
              <a:t>pornographie</a:t>
            </a:r>
            <a:r>
              <a:rPr lang="en-US" sz="1600" dirty="0"/>
              <a:t> </a:t>
            </a:r>
            <a:r>
              <a:rPr lang="en-US" sz="1600" dirty="0" err="1"/>
              <a:t>enfantine</a:t>
            </a:r>
            <a:r>
              <a:rPr lang="en-US" sz="1600" dirty="0"/>
              <a:t>) </a:t>
            </a:r>
          </a:p>
          <a:p>
            <a:pPr marL="800100" lvl="1" indent="-342900" algn="just">
              <a:buFont typeface="Wingdings" pitchFamily="2" charset="2"/>
              <a:buChar char="ü"/>
            </a:pPr>
            <a:r>
              <a:rPr lang="en-US" sz="1600" dirty="0"/>
              <a:t>La mise </a:t>
            </a:r>
            <a:r>
              <a:rPr lang="en-US" sz="1600" dirty="0" err="1"/>
              <a:t>à</a:t>
            </a:r>
            <a:r>
              <a:rPr lang="en-US" sz="1600" dirty="0"/>
              <a:t> disposition de matériel </a:t>
            </a:r>
            <a:r>
              <a:rPr lang="en-US" sz="1600" dirty="0" err="1"/>
              <a:t>pédopornographique</a:t>
            </a:r>
            <a:r>
              <a:rPr lang="en-US" sz="1600" dirty="0"/>
              <a:t> (mise </a:t>
            </a:r>
            <a:r>
              <a:rPr lang="en-US" sz="1600" dirty="0" err="1"/>
              <a:t>en</a:t>
            </a:r>
            <a:r>
              <a:rPr lang="en-US" sz="1600" dirty="0"/>
              <a:t> </a:t>
            </a:r>
            <a:r>
              <a:rPr lang="en-US" sz="1600" dirty="0" err="1"/>
              <a:t>ligne</a:t>
            </a:r>
            <a:r>
              <a:rPr lang="en-US" sz="1600" dirty="0"/>
              <a:t> de matériel </a:t>
            </a:r>
            <a:r>
              <a:rPr lang="en-US" sz="1600" dirty="0" err="1"/>
              <a:t>pédopornographique</a:t>
            </a:r>
            <a:r>
              <a:rPr lang="en-US" sz="1600" dirty="0"/>
              <a:t> pour </a:t>
            </a:r>
            <a:r>
              <a:rPr lang="en-US" sz="1600" dirty="0" err="1"/>
              <a:t>l'usage</a:t>
            </a:r>
            <a:r>
              <a:rPr lang="en-US" sz="1600" dirty="0"/>
              <a:t> </a:t>
            </a:r>
            <a:r>
              <a:rPr lang="en-US" sz="1600" dirty="0" err="1"/>
              <a:t>d'autrui</a:t>
            </a:r>
            <a:r>
              <a:rPr lang="en-US" sz="1600" dirty="0"/>
              <a:t>, y </a:t>
            </a:r>
            <a:r>
              <a:rPr lang="en-US" sz="1600" dirty="0" err="1"/>
              <a:t>compris</a:t>
            </a:r>
            <a:r>
              <a:rPr lang="en-US" sz="1600" dirty="0"/>
              <a:t> la </a:t>
            </a:r>
            <a:r>
              <a:rPr lang="en-US" sz="1600" dirty="0" err="1"/>
              <a:t>création</a:t>
            </a:r>
            <a:r>
              <a:rPr lang="en-US" sz="1600" dirty="0"/>
              <a:t> de sites web </a:t>
            </a:r>
            <a:r>
              <a:rPr lang="en-US" sz="1600" dirty="0" err="1"/>
              <a:t>pédopornographiques</a:t>
            </a:r>
            <a:r>
              <a:rPr lang="en-US" sz="1600" dirty="0"/>
              <a:t>).</a:t>
            </a:r>
          </a:p>
        </p:txBody>
      </p:sp>
      <p:sp>
        <p:nvSpPr>
          <p:cNvPr id="2" name="TextBox 7">
            <a:extLst>
              <a:ext uri="{FF2B5EF4-FFF2-40B4-BE49-F238E27FC236}">
                <a16:creationId xmlns=""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(“production... </a:t>
            </a:r>
            <a:r>
              <a:rPr lang="en-GB" sz="3200" dirty="0" err="1">
                <a:solidFill>
                  <a:schemeClr val="bg1"/>
                </a:solidFill>
                <a:latin typeface="Verdana" panose="020B0604030504040204" pitchFamily="34" charset="0"/>
                <a:ea typeface="Verdana" panose="020B0604030504040204" pitchFamily="34" charset="0"/>
                <a:cs typeface="Verdana" charset="0"/>
              </a:rPr>
              <a:t>offre</a:t>
            </a:r>
            <a:r>
              <a:rPr lang="en-GB" sz="3200" dirty="0">
                <a:solidFill>
                  <a:schemeClr val="bg1"/>
                </a:solidFill>
                <a:latin typeface="Verdana" panose="020B0604030504040204" pitchFamily="34" charset="0"/>
                <a:ea typeface="Verdana" panose="020B0604030504040204" pitchFamily="34" charset="0"/>
                <a:cs typeface="Verdana" charset="0"/>
              </a:rPr>
              <a:t>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97625" y="1239291"/>
            <a:ext cx="4320053" cy="5447645"/>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les comportements suivants lorsqu'ils sont commis intentionnellement et sans droit</a:t>
            </a:r>
            <a:r>
              <a:rPr lang="en-US" sz="1500" dirty="0"/>
              <a:t>: </a:t>
            </a:r>
          </a:p>
          <a:p>
            <a:pPr marL="342900" indent="-342900" algn="just">
              <a:buFont typeface="Wingdings" pitchFamily="2" charset="2"/>
              <a:buChar char="Ø"/>
            </a:pPr>
            <a:endParaRPr lang="en-US" sz="1000" dirty="0"/>
          </a:p>
          <a:p>
            <a:pPr lvl="1" algn="just"/>
            <a:r>
              <a:rPr lang="en-US" sz="1500" dirty="0"/>
              <a:t>a </a:t>
            </a:r>
            <a:r>
              <a:rPr lang="fr-FR" sz="1500" dirty="0"/>
              <a:t>la </a:t>
            </a:r>
            <a:r>
              <a:rPr lang="fr-FR" sz="1500" b="1" dirty="0">
                <a:solidFill>
                  <a:srgbClr val="FF0000"/>
                </a:solidFill>
              </a:rPr>
              <a:t>production</a:t>
            </a:r>
            <a:r>
              <a:rPr lang="fr-FR" sz="1500" dirty="0">
                <a:solidFill>
                  <a:srgbClr val="FF0000"/>
                </a:solidFill>
              </a:rPr>
              <a:t> </a:t>
            </a:r>
            <a:r>
              <a:rPr lang="fr-FR" sz="1500" dirty="0"/>
              <a:t>de pornographie enfantine en vue de sa diffusion par le biais d’un système informatique</a:t>
            </a:r>
            <a:r>
              <a:rPr lang="en-US" sz="1500" dirty="0"/>
              <a:t>; </a:t>
            </a:r>
          </a:p>
          <a:p>
            <a:pPr lvl="1" algn="just"/>
            <a:endParaRPr lang="en-US" sz="900" dirty="0"/>
          </a:p>
          <a:p>
            <a:pPr lvl="1" algn="just"/>
            <a:r>
              <a:rPr lang="en-US" sz="1500" dirty="0"/>
              <a:t>b </a:t>
            </a:r>
            <a:r>
              <a:rPr lang="fr-FR" sz="1500" b="1" dirty="0">
                <a:solidFill>
                  <a:srgbClr val="FF0000"/>
                </a:solidFill>
              </a:rPr>
              <a:t>l’offre ou la mise à disposition </a:t>
            </a:r>
            <a:r>
              <a:rPr lang="fr-FR" sz="1500" dirty="0"/>
              <a:t>de pornographie enfantine par le biais d’un système informatique;</a:t>
            </a:r>
          </a:p>
          <a:p>
            <a:pPr lvl="1" algn="just"/>
            <a:endParaRPr lang="fr-FR" sz="600" dirty="0"/>
          </a:p>
          <a:p>
            <a:pPr lvl="1" algn="just"/>
            <a:r>
              <a:rPr lang="fr-FR" sz="1500" dirty="0"/>
              <a:t>c la diffusion ou la transmission de pornographie enfantine par le biais d’un système informatique;</a:t>
            </a:r>
          </a:p>
          <a:p>
            <a:pPr lvl="1" algn="just"/>
            <a:endParaRPr lang="fr-FR" sz="800" dirty="0"/>
          </a:p>
          <a:p>
            <a:pPr lvl="1" algn="just"/>
            <a:r>
              <a:rPr lang="fr-FR" sz="1500" dirty="0"/>
              <a:t>d le fait de se procurer ou de procurer à autrui de la pornographie enfantine par le biais d’un système informatique;</a:t>
            </a:r>
          </a:p>
          <a:p>
            <a:pPr lvl="1" algn="just"/>
            <a:endParaRPr lang="fr-FR" sz="300" dirty="0"/>
          </a:p>
          <a:p>
            <a:pPr lvl="1" algn="just"/>
            <a:r>
              <a:rPr lang="fr-FR" sz="1500" dirty="0"/>
              <a:t>e la possession de pornographie enfantine dans un système informatique ou un moyen de stockage de données informatiques</a:t>
            </a:r>
            <a:endParaRPr lang="en-GB" sz="1500" dirty="0"/>
          </a:p>
        </p:txBody>
      </p:sp>
    </p:spTree>
    <p:extLst>
      <p:ext uri="{BB962C8B-B14F-4D97-AF65-F5344CB8AC3E}">
        <p14:creationId xmlns:p14="http://schemas.microsoft.com/office/powerpoint/2010/main" val="34157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285598" y="1336957"/>
            <a:ext cx="4045602" cy="4524315"/>
          </a:xfrm>
          <a:prstGeom prst="rect">
            <a:avLst/>
          </a:prstGeom>
          <a:solidFill>
            <a:schemeClr val="bg1"/>
          </a:solidFill>
        </p:spPr>
        <p:txBody>
          <a:bodyPr wrap="square">
            <a:spAutoFit/>
          </a:bodyPr>
          <a:lstStyle/>
          <a:p>
            <a:pPr marL="342900" indent="-342900" algn="just">
              <a:buFont typeface="Wingdings" pitchFamily="2" charset="2"/>
              <a:buChar char="ü"/>
            </a:pPr>
            <a:r>
              <a:rPr lang="en-US" sz="1600" dirty="0" err="1"/>
              <a:t>Criminalise</a:t>
            </a:r>
            <a:r>
              <a:rPr lang="en-US" sz="1600" dirty="0"/>
              <a:t> : </a:t>
            </a:r>
          </a:p>
          <a:p>
            <a:pPr marL="800100" lvl="1" indent="-342900" algn="just">
              <a:buFont typeface="Wingdings" pitchFamily="2" charset="2"/>
              <a:buChar char="ü"/>
            </a:pPr>
            <a:r>
              <a:rPr lang="en-US" sz="1600" dirty="0"/>
              <a:t>La distribution de </a:t>
            </a:r>
            <a:r>
              <a:rPr lang="en-US" sz="1600" dirty="0" err="1"/>
              <a:t>pornographie</a:t>
            </a:r>
            <a:r>
              <a:rPr lang="en-US" sz="1600" dirty="0"/>
              <a:t> </a:t>
            </a:r>
            <a:r>
              <a:rPr lang="en-US" sz="1600" dirty="0" err="1"/>
              <a:t>enfantine</a:t>
            </a:r>
            <a:r>
              <a:rPr lang="en-US" sz="1600" dirty="0"/>
              <a:t> (diffusion active de </a:t>
            </a:r>
            <a:r>
              <a:rPr lang="en-US" sz="1600" dirty="0" err="1"/>
              <a:t>pornographie</a:t>
            </a:r>
            <a:r>
              <a:rPr lang="en-US" sz="1600" dirty="0"/>
              <a:t> </a:t>
            </a:r>
            <a:r>
              <a:rPr lang="en-US" sz="1600" dirty="0" err="1"/>
              <a:t>enfantine</a:t>
            </a:r>
            <a:r>
              <a:rPr lang="en-US" sz="1600" dirty="0"/>
              <a:t>). </a:t>
            </a:r>
          </a:p>
          <a:p>
            <a:pPr marL="800100" lvl="1" indent="-342900" algn="just">
              <a:buFont typeface="Wingdings" pitchFamily="2" charset="2"/>
              <a:buChar char="ü"/>
            </a:pPr>
            <a:r>
              <a:rPr lang="en-US" sz="1600" dirty="0"/>
              <a:t>La transmission de </a:t>
            </a:r>
            <a:r>
              <a:rPr lang="en-US" sz="1600" dirty="0" err="1"/>
              <a:t>pornographie</a:t>
            </a:r>
            <a:r>
              <a:rPr lang="en-US" sz="1600" dirty="0"/>
              <a:t> </a:t>
            </a:r>
            <a:r>
              <a:rPr lang="en-US" sz="1600" dirty="0" err="1"/>
              <a:t>enfantine</a:t>
            </a:r>
            <a:r>
              <a:rPr lang="en-US" sz="1600" dirty="0"/>
              <a:t> (envoi de </a:t>
            </a:r>
            <a:r>
              <a:rPr lang="en-US" sz="1600" dirty="0" err="1"/>
              <a:t>pornographie</a:t>
            </a:r>
            <a:r>
              <a:rPr lang="en-US" sz="1600" dirty="0"/>
              <a:t> </a:t>
            </a:r>
            <a:r>
              <a:rPr lang="en-US" sz="1600" dirty="0" err="1"/>
              <a:t>enfantine</a:t>
            </a:r>
            <a:r>
              <a:rPr lang="en-US" sz="1600" dirty="0"/>
              <a:t> par le </a:t>
            </a:r>
            <a:r>
              <a:rPr lang="en-US" sz="1600" dirty="0" err="1"/>
              <a:t>biais</a:t>
            </a:r>
            <a:r>
              <a:rPr lang="en-US" sz="1600" dirty="0"/>
              <a:t> d'un </a:t>
            </a:r>
            <a:r>
              <a:rPr lang="en-US" sz="1600" dirty="0" err="1"/>
              <a:t>système</a:t>
            </a:r>
            <a:r>
              <a:rPr lang="en-US" sz="1600" dirty="0"/>
              <a:t> </a:t>
            </a:r>
            <a:r>
              <a:rPr lang="en-US" sz="1600" dirty="0" err="1"/>
              <a:t>informatique</a:t>
            </a:r>
            <a:r>
              <a:rPr lang="en-US" sz="1600" dirty="0"/>
              <a:t>) </a:t>
            </a:r>
          </a:p>
          <a:p>
            <a:pPr marL="800100" lvl="1" indent="-342900" algn="just">
              <a:buFont typeface="Wingdings" pitchFamily="2" charset="2"/>
              <a:buChar char="ü"/>
            </a:pPr>
            <a:r>
              <a:rPr lang="en-US" sz="1600" dirty="0"/>
              <a:t>Le fait de se procurer de la </a:t>
            </a:r>
            <a:r>
              <a:rPr lang="en-US" sz="1600" dirty="0" err="1"/>
              <a:t>pornographie</a:t>
            </a:r>
            <a:r>
              <a:rPr lang="en-US" sz="1600" dirty="0"/>
              <a:t> </a:t>
            </a:r>
            <a:r>
              <a:rPr lang="en-US" sz="1600" dirty="0" err="1"/>
              <a:t>enfantine</a:t>
            </a:r>
            <a:r>
              <a:rPr lang="en-US" sz="1600" dirty="0"/>
              <a:t> pour </a:t>
            </a:r>
            <a:r>
              <a:rPr lang="en-US" sz="1600" dirty="0" err="1"/>
              <a:t>soi-même</a:t>
            </a:r>
            <a:r>
              <a:rPr lang="en-US" sz="1600" dirty="0"/>
              <a:t> </a:t>
            </a:r>
            <a:r>
              <a:rPr lang="en-US" sz="1600" dirty="0" err="1"/>
              <a:t>ou</a:t>
            </a:r>
            <a:r>
              <a:rPr lang="en-US" sz="1600" dirty="0"/>
              <a:t> pour autrui (</a:t>
            </a:r>
            <a:r>
              <a:rPr lang="en-US" sz="1600" dirty="0" err="1"/>
              <a:t>obtenir</a:t>
            </a:r>
            <a:r>
              <a:rPr lang="en-US" sz="1600" dirty="0"/>
              <a:t> </a:t>
            </a:r>
            <a:r>
              <a:rPr lang="en-US" sz="1600" dirty="0" err="1"/>
              <a:t>activement</a:t>
            </a:r>
            <a:r>
              <a:rPr lang="en-US" sz="1600" dirty="0"/>
              <a:t> de la </a:t>
            </a:r>
            <a:r>
              <a:rPr lang="en-US" sz="1600" dirty="0" err="1"/>
              <a:t>pornographie</a:t>
            </a:r>
            <a:r>
              <a:rPr lang="en-US" sz="1600" dirty="0"/>
              <a:t> </a:t>
            </a:r>
            <a:r>
              <a:rPr lang="en-US" sz="1600" dirty="0" err="1"/>
              <a:t>enfantine</a:t>
            </a:r>
            <a:r>
              <a:rPr lang="en-US" sz="1600" dirty="0"/>
              <a:t>, y </a:t>
            </a:r>
            <a:r>
              <a:rPr lang="en-US" sz="1600" dirty="0" err="1"/>
              <a:t>compris</a:t>
            </a:r>
            <a:r>
              <a:rPr lang="en-US" sz="1600" dirty="0"/>
              <a:t> </a:t>
            </a:r>
            <a:r>
              <a:rPr lang="en-US" sz="1600" dirty="0" err="1"/>
              <a:t>en</a:t>
            </a:r>
            <a:r>
              <a:rPr lang="en-US" sz="1600" dirty="0"/>
              <a:t> la </a:t>
            </a:r>
            <a:r>
              <a:rPr lang="en-US" sz="1600" dirty="0" err="1"/>
              <a:t>téléchargeant</a:t>
            </a:r>
            <a:r>
              <a:rPr lang="en-US" sz="1600" dirty="0"/>
              <a:t>) </a:t>
            </a:r>
          </a:p>
          <a:p>
            <a:pPr marL="800100" lvl="1" indent="-342900" algn="just">
              <a:buFont typeface="Wingdings" pitchFamily="2" charset="2"/>
              <a:buChar char="ü"/>
            </a:pPr>
            <a:r>
              <a:rPr lang="en-US" sz="1600" dirty="0"/>
              <a:t>La possession de </a:t>
            </a:r>
            <a:r>
              <a:rPr lang="en-US" sz="1600" dirty="0" err="1"/>
              <a:t>pédopornographie</a:t>
            </a:r>
            <a:r>
              <a:rPr lang="en-US" sz="1600" dirty="0"/>
              <a:t> (possession dans un </a:t>
            </a:r>
            <a:r>
              <a:rPr lang="en-US" sz="1600" dirty="0" err="1"/>
              <a:t>système</a:t>
            </a:r>
            <a:r>
              <a:rPr lang="en-US" sz="1600" dirty="0"/>
              <a:t> </a:t>
            </a:r>
            <a:r>
              <a:rPr lang="en-US" sz="1600" dirty="0" err="1"/>
              <a:t>informatique</a:t>
            </a:r>
            <a:r>
              <a:rPr lang="en-US" sz="1600" dirty="0"/>
              <a:t> </a:t>
            </a:r>
            <a:r>
              <a:rPr lang="en-US" sz="1600" dirty="0" err="1"/>
              <a:t>ou</a:t>
            </a:r>
            <a:r>
              <a:rPr lang="en-US" sz="1600" dirty="0"/>
              <a:t> sur un support de </a:t>
            </a:r>
            <a:r>
              <a:rPr lang="en-US" sz="1600" dirty="0" err="1"/>
              <a:t>données</a:t>
            </a:r>
            <a:r>
              <a:rPr lang="en-US" sz="1600" dirty="0"/>
              <a:t>).</a:t>
            </a:r>
          </a:p>
        </p:txBody>
      </p:sp>
      <p:sp>
        <p:nvSpPr>
          <p:cNvPr id="2" name="TextBox 7">
            <a:extLst>
              <a:ext uri="{FF2B5EF4-FFF2-40B4-BE49-F238E27FC236}">
                <a16:creationId xmlns=""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(“distribution...transmission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34455" y="1156798"/>
            <a:ext cx="4320053" cy="5447645"/>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les comportements suivants lorsqu'ils sont commis intentionnellement et sans droit</a:t>
            </a:r>
            <a:r>
              <a:rPr lang="en-US" sz="1500" dirty="0"/>
              <a:t>: </a:t>
            </a:r>
          </a:p>
          <a:p>
            <a:pPr marL="342900" indent="-342900" algn="just">
              <a:buFont typeface="Wingdings" pitchFamily="2" charset="2"/>
              <a:buChar char="Ø"/>
            </a:pPr>
            <a:endParaRPr lang="en-US" sz="1000" dirty="0"/>
          </a:p>
          <a:p>
            <a:pPr lvl="1" algn="just"/>
            <a:r>
              <a:rPr lang="en-US" sz="1500" dirty="0"/>
              <a:t>a </a:t>
            </a:r>
            <a:r>
              <a:rPr lang="fr-FR" sz="1500" dirty="0"/>
              <a:t>la production de pornographie enfantine en vue de sa diffusion par le biais d’un système informatique</a:t>
            </a:r>
            <a:r>
              <a:rPr lang="en-US" sz="1500" dirty="0"/>
              <a:t>; </a:t>
            </a:r>
          </a:p>
          <a:p>
            <a:pPr lvl="1" algn="just"/>
            <a:endParaRPr lang="en-US" sz="900" dirty="0"/>
          </a:p>
          <a:p>
            <a:pPr lvl="1" algn="just"/>
            <a:r>
              <a:rPr lang="en-US" sz="1500" dirty="0"/>
              <a:t>b </a:t>
            </a:r>
            <a:r>
              <a:rPr lang="fr-FR" sz="1500" b="1" dirty="0">
                <a:solidFill>
                  <a:srgbClr val="FF0000"/>
                </a:solidFill>
              </a:rPr>
              <a:t>l’offre</a:t>
            </a:r>
            <a:r>
              <a:rPr lang="fr-FR" sz="1500" dirty="0"/>
              <a:t> ou la </a:t>
            </a:r>
            <a:r>
              <a:rPr lang="fr-FR" sz="1500" b="1" dirty="0">
                <a:solidFill>
                  <a:srgbClr val="FF0000"/>
                </a:solidFill>
              </a:rPr>
              <a:t>mise à disposition </a:t>
            </a:r>
            <a:r>
              <a:rPr lang="fr-FR" sz="1500" dirty="0"/>
              <a:t>de pornographie enfantine par le biais d’un système informatique;</a:t>
            </a:r>
          </a:p>
          <a:p>
            <a:pPr lvl="1" algn="just"/>
            <a:endParaRPr lang="fr-FR" sz="600" dirty="0"/>
          </a:p>
          <a:p>
            <a:pPr lvl="1" algn="just"/>
            <a:r>
              <a:rPr lang="fr-FR" sz="1500" dirty="0"/>
              <a:t>c la diffusion ou la transmission de pornographie enfantine par le biais d’un système informatique;</a:t>
            </a:r>
          </a:p>
          <a:p>
            <a:pPr lvl="1" algn="just"/>
            <a:endParaRPr lang="fr-FR" sz="800" dirty="0"/>
          </a:p>
          <a:p>
            <a:pPr lvl="1" algn="just"/>
            <a:r>
              <a:rPr lang="fr-FR" sz="1500" dirty="0"/>
              <a:t>d le fait </a:t>
            </a:r>
            <a:r>
              <a:rPr lang="fr-FR" sz="1500" b="1" dirty="0">
                <a:solidFill>
                  <a:srgbClr val="FF0000"/>
                </a:solidFill>
              </a:rPr>
              <a:t>de se procurer </a:t>
            </a:r>
            <a:r>
              <a:rPr lang="fr-FR" sz="1500" dirty="0"/>
              <a:t>ou de procurer à autrui de la pornographie enfantine par le biais d’un système informatique;</a:t>
            </a:r>
          </a:p>
          <a:p>
            <a:pPr lvl="1" algn="just"/>
            <a:endParaRPr lang="fr-FR" sz="300" dirty="0"/>
          </a:p>
          <a:p>
            <a:pPr lvl="1" algn="just"/>
            <a:r>
              <a:rPr lang="fr-FR" sz="1500" dirty="0"/>
              <a:t>e la </a:t>
            </a:r>
            <a:r>
              <a:rPr lang="fr-FR" sz="1500" b="1" dirty="0">
                <a:solidFill>
                  <a:srgbClr val="FF0000"/>
                </a:solidFill>
              </a:rPr>
              <a:t>possession</a:t>
            </a:r>
            <a:r>
              <a:rPr lang="fr-FR" sz="1500" dirty="0"/>
              <a:t> de pornographie enfantine dans un système informatique ou un moyen de stockage de données informatiques</a:t>
            </a:r>
            <a:endParaRPr lang="en-GB" sz="1500" dirty="0"/>
          </a:p>
        </p:txBody>
      </p:sp>
    </p:spTree>
    <p:extLst>
      <p:ext uri="{BB962C8B-B14F-4D97-AF65-F5344CB8AC3E}">
        <p14:creationId xmlns:p14="http://schemas.microsoft.com/office/powerpoint/2010/main" val="4053072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225689"/>
            <a:ext cx="4471441" cy="5409173"/>
          </a:xfrm>
          <a:prstGeom prst="rect">
            <a:avLst/>
          </a:prstGeom>
        </p:spPr>
        <p:txBody>
          <a:bodyPr wrap="square">
            <a:spAutoFit/>
          </a:bodyPr>
          <a:lstStyle/>
          <a:p>
            <a:pPr marL="342900" indent="-342900" algn="just">
              <a:buFont typeface="Wingdings" pitchFamily="2" charset="2"/>
              <a:buChar char="Ø"/>
            </a:pPr>
            <a:r>
              <a:rPr lang="en-US" sz="1500" dirty="0"/>
              <a:t>2 </a:t>
            </a:r>
            <a:r>
              <a:rPr lang="fr-FR" sz="1500" dirty="0"/>
              <a:t>Aux fins du paragraphe 1 ci-dessus, le terme «pornographie enfantine» comprend toute </a:t>
            </a:r>
            <a:r>
              <a:rPr lang="fr-FR" sz="1500" b="1" dirty="0">
                <a:solidFill>
                  <a:srgbClr val="FF0000"/>
                </a:solidFill>
              </a:rPr>
              <a:t>matière pornographique représentant de manière visuelle</a:t>
            </a:r>
            <a:r>
              <a:rPr lang="en-US" sz="1500" dirty="0"/>
              <a:t>: </a:t>
            </a:r>
          </a:p>
          <a:p>
            <a:pPr marL="800100" lvl="1" indent="-342900" algn="just">
              <a:buFont typeface="+mj-lt"/>
              <a:buAutoNum type="alphaLcParenR"/>
            </a:pPr>
            <a:r>
              <a:rPr lang="fr-FR" sz="1500" dirty="0"/>
              <a:t>un mineur se livrant à un comportement sexuellement explicite;</a:t>
            </a:r>
          </a:p>
          <a:p>
            <a:pPr marL="800100" lvl="1" indent="-342900" algn="just">
              <a:buFont typeface="+mj-lt"/>
              <a:buAutoNum type="alphaLcParenR"/>
            </a:pPr>
            <a:endParaRPr lang="fr-FR" sz="700" dirty="0"/>
          </a:p>
          <a:p>
            <a:pPr marL="800100" lvl="1" indent="-342900" algn="just">
              <a:buFont typeface="+mj-lt"/>
              <a:buAutoNum type="alphaLcParenR"/>
            </a:pPr>
            <a:r>
              <a:rPr lang="fr-FR" sz="1500" dirty="0"/>
              <a:t>une personne qui apparaît comme un mineur se livrant à un comportement sexuellement explicite;</a:t>
            </a:r>
          </a:p>
          <a:p>
            <a:pPr marL="800100" lvl="1" indent="-342900" algn="just">
              <a:buFont typeface="+mj-lt"/>
              <a:buAutoNum type="alphaLcParenR"/>
            </a:pPr>
            <a:endParaRPr lang="fr-FR" sz="1000" dirty="0"/>
          </a:p>
          <a:p>
            <a:pPr marL="800100" lvl="1" indent="-342900" algn="just">
              <a:buFont typeface="+mj-lt"/>
              <a:buAutoNum type="alphaLcParenR"/>
            </a:pPr>
            <a:r>
              <a:rPr lang="fr-FR" sz="1500" dirty="0"/>
              <a:t>des images réalistes représentant un mineur se livrant à un comportement sexuellement explicite</a:t>
            </a:r>
            <a:r>
              <a:rPr lang="en-US" sz="1500" dirty="0"/>
              <a:t>. </a:t>
            </a:r>
          </a:p>
          <a:p>
            <a:pPr algn="just"/>
            <a:endParaRPr lang="en-US" sz="500" dirty="0"/>
          </a:p>
          <a:p>
            <a:pPr marL="285750" indent="-285750" algn="just">
              <a:buFont typeface="Wingdings" panose="05000000000000000000" pitchFamily="2" charset="2"/>
              <a:buChar char="Ø"/>
            </a:pPr>
            <a:r>
              <a:rPr lang="en-US" sz="1500" dirty="0"/>
              <a:t>3 </a:t>
            </a:r>
            <a:r>
              <a:rPr lang="fr-FR" sz="1500" dirty="0"/>
              <a:t>Aux fins du paragraphe 2 ci-dessus, le terme «mineur» désigne toute personne âgée de moins de 18 ans. Une Partie peut toutefois exiger une limite d’âge inférieure, qui doit être au minimum de 16 ans</a:t>
            </a:r>
            <a:r>
              <a:rPr lang="en-US" sz="1500" dirty="0"/>
              <a:t>. </a:t>
            </a:r>
          </a:p>
          <a:p>
            <a:pPr marL="285750" indent="-285750" algn="just">
              <a:buFont typeface="Wingdings" panose="05000000000000000000" pitchFamily="2" charset="2"/>
              <a:buChar char="Ø"/>
            </a:pPr>
            <a:endParaRPr lang="en-US" sz="1050" dirty="0"/>
          </a:p>
          <a:p>
            <a:pPr marL="285750" indent="-285750" algn="just">
              <a:buFont typeface="Wingdings" panose="05000000000000000000" pitchFamily="2" charset="2"/>
              <a:buChar char="Ø"/>
            </a:pPr>
            <a:r>
              <a:rPr lang="fr-FR" sz="1500" dirty="0"/>
              <a:t>Une Partie peut se réserver le droit de ne pas appliquer, en tout ou en partie, les paragraphes 1, alinéas d. et e, et 2, alinéas b. et c</a:t>
            </a:r>
            <a:r>
              <a:rPr lang="en-US" sz="1500" dirty="0"/>
              <a:t>.</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600558" y="1336957"/>
            <a:ext cx="4116722" cy="4770537"/>
          </a:xfrm>
          <a:prstGeom prst="rect">
            <a:avLst/>
          </a:prstGeom>
          <a:solidFill>
            <a:schemeClr val="bg1"/>
          </a:solidFill>
        </p:spPr>
        <p:txBody>
          <a:bodyPr wrap="square">
            <a:spAutoFit/>
          </a:bodyPr>
          <a:lstStyle/>
          <a:p>
            <a:pPr marL="342900" indent="-342900" algn="just">
              <a:buFont typeface="Wingdings" pitchFamily="2" charset="2"/>
              <a:buChar char="ü"/>
            </a:pPr>
            <a:r>
              <a:rPr lang="en-US" sz="1600" dirty="0" err="1"/>
              <a:t>Régi</a:t>
            </a:r>
            <a:r>
              <a:rPr lang="en-US" sz="1600" dirty="0"/>
              <a:t> par les </a:t>
            </a:r>
            <a:r>
              <a:rPr lang="en-US" sz="1600" dirty="0" err="1"/>
              <a:t>normes</a:t>
            </a:r>
            <a:r>
              <a:rPr lang="en-US" sz="1600" dirty="0"/>
              <a:t> </a:t>
            </a:r>
            <a:r>
              <a:rPr lang="en-US" sz="1600" dirty="0" err="1"/>
              <a:t>nationales</a:t>
            </a:r>
            <a:r>
              <a:rPr lang="en-US" sz="1600" dirty="0"/>
              <a:t> relatives </a:t>
            </a:r>
            <a:r>
              <a:rPr lang="en-US" sz="1600" dirty="0" err="1"/>
              <a:t>à</a:t>
            </a:r>
            <a:r>
              <a:rPr lang="en-US" sz="1600" dirty="0"/>
              <a:t> la classification des matières </a:t>
            </a:r>
            <a:r>
              <a:rPr lang="en-US" sz="1600" dirty="0" err="1"/>
              <a:t>pornographiques</a:t>
            </a:r>
            <a:r>
              <a:rPr lang="en-US" sz="1600" dirty="0"/>
              <a:t> dans les </a:t>
            </a:r>
            <a:r>
              <a:rPr lang="en-US" sz="1600" dirty="0" err="1"/>
              <a:t>catégories</a:t>
            </a:r>
            <a:r>
              <a:rPr lang="en-US" sz="1600" dirty="0"/>
              <a:t> </a:t>
            </a:r>
            <a:r>
              <a:rPr lang="en-US" sz="1600" dirty="0" err="1"/>
              <a:t>suivantes</a:t>
            </a:r>
            <a:r>
              <a:rPr lang="en-US" sz="1600" dirty="0"/>
              <a:t> : </a:t>
            </a:r>
          </a:p>
          <a:p>
            <a:pPr marL="800100" lvl="1" indent="-342900" algn="just">
              <a:buFont typeface="Wingdings" pitchFamily="2" charset="2"/>
              <a:buChar char="ü"/>
            </a:pPr>
            <a:r>
              <a:rPr lang="en-US" sz="1600" dirty="0" err="1"/>
              <a:t>Obscènes</a:t>
            </a:r>
            <a:endParaRPr lang="en-US" sz="1600" dirty="0"/>
          </a:p>
          <a:p>
            <a:pPr marL="800100" lvl="1" indent="-342900" algn="just">
              <a:buFont typeface="Wingdings" pitchFamily="2" charset="2"/>
              <a:buChar char="ü"/>
            </a:pPr>
            <a:r>
              <a:rPr lang="en-US" sz="1600" dirty="0"/>
              <a:t>Incompatibles avec la morale </a:t>
            </a:r>
            <a:r>
              <a:rPr lang="en-US" sz="1600" dirty="0" err="1"/>
              <a:t>publique</a:t>
            </a:r>
            <a:endParaRPr lang="en-US" sz="1600" dirty="0"/>
          </a:p>
          <a:p>
            <a:pPr marL="800100" lvl="1" indent="-342900" algn="just">
              <a:buFont typeface="Wingdings" pitchFamily="2" charset="2"/>
              <a:buChar char="ü"/>
            </a:pPr>
            <a:r>
              <a:rPr lang="en-US" sz="1600" dirty="0" err="1"/>
              <a:t>Egalement</a:t>
            </a:r>
            <a:r>
              <a:rPr lang="en-US" sz="1600" dirty="0"/>
              <a:t> </a:t>
            </a:r>
            <a:r>
              <a:rPr lang="en-US" sz="1600" dirty="0" err="1"/>
              <a:t>répréhensible</a:t>
            </a:r>
            <a:r>
              <a:rPr lang="en-US" sz="1600" dirty="0"/>
              <a:t>. </a:t>
            </a:r>
          </a:p>
          <a:p>
            <a:pPr marL="800100" lvl="1" indent="-342900" algn="just">
              <a:buFont typeface="Wingdings" pitchFamily="2" charset="2"/>
              <a:buChar char="ü"/>
            </a:pPr>
            <a:endParaRPr lang="en-US" sz="1600" dirty="0"/>
          </a:p>
          <a:p>
            <a:pPr marL="342900" indent="-342900" algn="just">
              <a:buFont typeface="Wingdings" pitchFamily="2" charset="2"/>
              <a:buChar char="ü"/>
            </a:pPr>
            <a:r>
              <a:rPr lang="en-US" sz="1600" dirty="0"/>
              <a:t>Les documents </a:t>
            </a:r>
            <a:r>
              <a:rPr lang="en-US" sz="1600" dirty="0" err="1"/>
              <a:t>ayant</a:t>
            </a:r>
            <a:r>
              <a:rPr lang="en-US" sz="1600" dirty="0"/>
              <a:t> </a:t>
            </a:r>
            <a:r>
              <a:rPr lang="en-US" sz="1600" dirty="0" err="1"/>
              <a:t>une</a:t>
            </a:r>
            <a:r>
              <a:rPr lang="en-US" sz="1600" dirty="0"/>
              <a:t> </a:t>
            </a:r>
            <a:r>
              <a:rPr lang="en-US" sz="1600" dirty="0" err="1"/>
              <a:t>valeur</a:t>
            </a:r>
            <a:r>
              <a:rPr lang="en-US" sz="1600" dirty="0"/>
              <a:t> </a:t>
            </a:r>
            <a:r>
              <a:rPr lang="en-US" sz="1600" dirty="0" err="1"/>
              <a:t>artistique</a:t>
            </a:r>
            <a:r>
              <a:rPr lang="en-US" sz="1600" dirty="0"/>
              <a:t>, </a:t>
            </a:r>
            <a:r>
              <a:rPr lang="en-US" sz="1600" dirty="0" err="1"/>
              <a:t>médicale</a:t>
            </a:r>
            <a:r>
              <a:rPr lang="en-US" sz="1600" dirty="0"/>
              <a:t>, </a:t>
            </a:r>
            <a:r>
              <a:rPr lang="en-US" sz="1600" dirty="0" err="1"/>
              <a:t>scientifique</a:t>
            </a:r>
            <a:r>
              <a:rPr lang="en-US" sz="1600" dirty="0"/>
              <a:t> </a:t>
            </a:r>
            <a:r>
              <a:rPr lang="en-US" sz="1600" dirty="0" err="1"/>
              <a:t>ou</a:t>
            </a:r>
            <a:r>
              <a:rPr lang="en-US" sz="1600" dirty="0"/>
              <a:t> </a:t>
            </a:r>
            <a:r>
              <a:rPr lang="en-US" sz="1600" dirty="0" err="1"/>
              <a:t>similaire</a:t>
            </a:r>
            <a:r>
              <a:rPr lang="en-US" sz="1600" dirty="0"/>
              <a:t> ne </a:t>
            </a:r>
            <a:r>
              <a:rPr lang="en-US" sz="1600" dirty="0" err="1"/>
              <a:t>peuvent</a:t>
            </a:r>
            <a:r>
              <a:rPr lang="en-US" sz="1600" dirty="0"/>
              <a:t> pas </a:t>
            </a:r>
            <a:r>
              <a:rPr lang="en-US" sz="1600" dirty="0" err="1"/>
              <a:t>être</a:t>
            </a:r>
            <a:r>
              <a:rPr lang="en-US" sz="1600" dirty="0"/>
              <a:t> </a:t>
            </a:r>
            <a:r>
              <a:rPr lang="en-US" sz="1600" dirty="0" err="1"/>
              <a:t>classés</a:t>
            </a:r>
            <a:r>
              <a:rPr lang="en-US" sz="1600" dirty="0"/>
              <a:t> </a:t>
            </a:r>
            <a:r>
              <a:rPr lang="en-US" sz="1600" dirty="0" err="1"/>
              <a:t>comme</a:t>
            </a:r>
            <a:r>
              <a:rPr lang="en-US" sz="1600" dirty="0"/>
              <a:t> </a:t>
            </a:r>
            <a:r>
              <a:rPr lang="en-US" sz="1600" dirty="0" err="1"/>
              <a:t>pornographiques</a:t>
            </a:r>
            <a:r>
              <a:rPr lang="en-US" sz="1600" dirty="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La </a:t>
            </a:r>
            <a:r>
              <a:rPr lang="en-US" sz="1600" dirty="0" err="1"/>
              <a:t>représentation</a:t>
            </a:r>
            <a:r>
              <a:rPr lang="en-US" sz="1600" dirty="0"/>
              <a:t> </a:t>
            </a:r>
            <a:r>
              <a:rPr lang="en-US" sz="1600" dirty="0" err="1"/>
              <a:t>visuelle</a:t>
            </a:r>
            <a:r>
              <a:rPr lang="en-US" sz="1600" dirty="0"/>
              <a:t> </a:t>
            </a:r>
            <a:r>
              <a:rPr lang="en-US" sz="1600" dirty="0" err="1"/>
              <a:t>comprend</a:t>
            </a:r>
            <a:r>
              <a:rPr lang="en-US" sz="1600" dirty="0"/>
              <a:t> les </a:t>
            </a:r>
            <a:r>
              <a:rPr lang="en-US" sz="1600" dirty="0" err="1"/>
              <a:t>données</a:t>
            </a:r>
            <a:r>
              <a:rPr lang="en-US" sz="1600" dirty="0"/>
              <a:t> </a:t>
            </a:r>
            <a:r>
              <a:rPr lang="en-US" sz="1600" dirty="0" err="1"/>
              <a:t>stockées</a:t>
            </a:r>
            <a:r>
              <a:rPr lang="en-US" sz="1600" dirty="0"/>
              <a:t> dans un </a:t>
            </a:r>
            <a:r>
              <a:rPr lang="en-US" sz="1600" dirty="0" err="1"/>
              <a:t>système</a:t>
            </a:r>
            <a:r>
              <a:rPr lang="en-US" sz="1600" dirty="0"/>
              <a:t> </a:t>
            </a:r>
            <a:r>
              <a:rPr lang="en-US" sz="1600" dirty="0" err="1"/>
              <a:t>informatique</a:t>
            </a:r>
            <a:r>
              <a:rPr lang="en-US" sz="1600" dirty="0"/>
              <a:t> </a:t>
            </a:r>
            <a:r>
              <a:rPr lang="en-US" sz="1600" dirty="0" err="1"/>
              <a:t>ou</a:t>
            </a:r>
            <a:r>
              <a:rPr lang="en-US" sz="1600" dirty="0"/>
              <a:t> sur un support de stockage qui peut </a:t>
            </a:r>
            <a:r>
              <a:rPr lang="en-US" sz="1600" dirty="0" err="1"/>
              <a:t>être</a:t>
            </a:r>
            <a:r>
              <a:rPr lang="en-US" sz="1600" dirty="0"/>
              <a:t> </a:t>
            </a:r>
            <a:r>
              <a:rPr lang="en-US" sz="1600" dirty="0" err="1"/>
              <a:t>converti</a:t>
            </a:r>
            <a:r>
              <a:rPr lang="en-US" sz="1600" dirty="0"/>
              <a:t> </a:t>
            </a:r>
            <a:r>
              <a:rPr lang="en-US" sz="1600" dirty="0" err="1"/>
              <a:t>en</a:t>
            </a:r>
            <a:r>
              <a:rPr lang="en-US" sz="1600" dirty="0"/>
              <a:t> image </a:t>
            </a:r>
            <a:r>
              <a:rPr lang="en-US" sz="1600" dirty="0" err="1"/>
              <a:t>visuelle</a:t>
            </a:r>
            <a:r>
              <a:rPr lang="en-US" sz="1600" dirty="0"/>
              <a:t>.</a:t>
            </a:r>
          </a:p>
        </p:txBody>
      </p:sp>
      <p:sp>
        <p:nvSpPr>
          <p:cNvPr id="3" name="TextBox 7">
            <a:extLst>
              <a:ext uri="{FF2B5EF4-FFF2-40B4-BE49-F238E27FC236}">
                <a16:creationId xmlns=""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(“matériel </a:t>
            </a:r>
            <a:r>
              <a:rPr lang="en-GB" sz="3200" dirty="0" err="1">
                <a:solidFill>
                  <a:schemeClr val="bg1"/>
                </a:solidFill>
                <a:latin typeface="Verdana" panose="020B0604030504040204" pitchFamily="34" charset="0"/>
                <a:ea typeface="Verdana" panose="020B0604030504040204" pitchFamily="34" charset="0"/>
                <a:cs typeface="Verdana" charset="0"/>
              </a:rPr>
              <a:t>pornographique</a:t>
            </a:r>
            <a:r>
              <a:rPr lang="en-GB" sz="3200" dirty="0">
                <a:solidFill>
                  <a:schemeClr val="bg1"/>
                </a:solidFill>
                <a:latin typeface="Verdana" panose="020B0604030504040204" pitchFamily="34" charset="0"/>
                <a:ea typeface="Verdana" panose="020B0604030504040204" pitchFamily="34" charset="0"/>
                <a:cs typeface="Verdana" charset="0"/>
              </a:rPr>
              <a:t>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5653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622800" y="1287212"/>
            <a:ext cx="3860800" cy="4478149"/>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err="1"/>
              <a:t>Couvre</a:t>
            </a:r>
            <a:r>
              <a:rPr lang="en-US" sz="1500" dirty="0"/>
              <a:t> au </a:t>
            </a:r>
            <a:r>
              <a:rPr lang="en-US" sz="1500" dirty="0" err="1"/>
              <a:t>moins</a:t>
            </a:r>
            <a:r>
              <a:rPr lang="en-US" sz="1500" dirty="0"/>
              <a:t> : </a:t>
            </a:r>
          </a:p>
          <a:p>
            <a:pPr marL="800100" lvl="1" indent="-342900" algn="just">
              <a:buFont typeface="Wingdings" pitchFamily="2" charset="2"/>
              <a:buChar char="ü"/>
            </a:pPr>
            <a:r>
              <a:rPr lang="en-US" sz="1500" dirty="0"/>
              <a:t>Les rapports </a:t>
            </a:r>
            <a:r>
              <a:rPr lang="en-US" sz="1500" dirty="0" err="1"/>
              <a:t>sexuels</a:t>
            </a:r>
            <a:r>
              <a:rPr lang="en-US" sz="1500" dirty="0"/>
              <a:t>, y </a:t>
            </a:r>
            <a:r>
              <a:rPr lang="en-US" sz="1500" dirty="0" err="1"/>
              <a:t>compris</a:t>
            </a:r>
            <a:r>
              <a:rPr lang="en-US" sz="1500" dirty="0"/>
              <a:t> </a:t>
            </a:r>
            <a:r>
              <a:rPr lang="en-US" sz="1500" dirty="0" err="1"/>
              <a:t>génitaux-génitaux</a:t>
            </a:r>
            <a:r>
              <a:rPr lang="en-US" sz="1500" dirty="0"/>
              <a:t>, </a:t>
            </a:r>
            <a:r>
              <a:rPr lang="en-US" sz="1500" dirty="0" err="1"/>
              <a:t>oraux-génitaux</a:t>
            </a:r>
            <a:r>
              <a:rPr lang="en-US" sz="1500" dirty="0"/>
              <a:t>, </a:t>
            </a:r>
            <a:r>
              <a:rPr lang="en-US" sz="1500" dirty="0" err="1"/>
              <a:t>anaux-génitaux</a:t>
            </a:r>
            <a:r>
              <a:rPr lang="en-US" sz="1500" dirty="0"/>
              <a:t> </a:t>
            </a:r>
            <a:r>
              <a:rPr lang="en-US" sz="1500" dirty="0" err="1"/>
              <a:t>ou</a:t>
            </a:r>
            <a:r>
              <a:rPr lang="en-US" sz="1500" dirty="0"/>
              <a:t> </a:t>
            </a:r>
            <a:r>
              <a:rPr lang="en-US" sz="1500" dirty="0" err="1"/>
              <a:t>oraux-anaux</a:t>
            </a:r>
            <a:r>
              <a:rPr lang="en-US" sz="1500" dirty="0"/>
              <a:t> entre </a:t>
            </a:r>
            <a:r>
              <a:rPr lang="en-US" sz="1500" dirty="0" err="1"/>
              <a:t>mineurs</a:t>
            </a:r>
            <a:r>
              <a:rPr lang="en-US" sz="1500" dirty="0"/>
              <a:t>, </a:t>
            </a:r>
            <a:r>
              <a:rPr lang="en-US" sz="1500" dirty="0" err="1"/>
              <a:t>ou</a:t>
            </a:r>
            <a:r>
              <a:rPr lang="en-US" sz="1500" dirty="0"/>
              <a:t> entre un </a:t>
            </a:r>
            <a:r>
              <a:rPr lang="en-US" sz="1500" dirty="0" err="1"/>
              <a:t>adulte</a:t>
            </a:r>
            <a:r>
              <a:rPr lang="en-US" sz="1500" dirty="0"/>
              <a:t> et un </a:t>
            </a:r>
            <a:r>
              <a:rPr lang="en-US" sz="1500" dirty="0" err="1"/>
              <a:t>mineur</a:t>
            </a:r>
            <a:r>
              <a:rPr lang="en-US" sz="1500" dirty="0"/>
              <a:t>, du </a:t>
            </a:r>
            <a:r>
              <a:rPr lang="en-US" sz="1500" dirty="0" err="1"/>
              <a:t>même</a:t>
            </a:r>
            <a:r>
              <a:rPr lang="en-US" sz="1500" dirty="0"/>
              <a:t> </a:t>
            </a:r>
            <a:r>
              <a:rPr lang="en-US" sz="1500" dirty="0" err="1"/>
              <a:t>sexe</a:t>
            </a:r>
            <a:r>
              <a:rPr lang="en-US" sz="1500" dirty="0"/>
              <a:t> </a:t>
            </a:r>
            <a:r>
              <a:rPr lang="en-US" sz="1500" dirty="0" err="1"/>
              <a:t>ou</a:t>
            </a:r>
            <a:r>
              <a:rPr lang="en-US" sz="1500" dirty="0"/>
              <a:t> du </a:t>
            </a:r>
            <a:r>
              <a:rPr lang="en-US" sz="1500" dirty="0" err="1"/>
              <a:t>sexe</a:t>
            </a:r>
            <a:r>
              <a:rPr lang="en-US" sz="1500" dirty="0"/>
              <a:t> </a:t>
            </a:r>
            <a:r>
              <a:rPr lang="en-US" sz="1500" dirty="0" err="1"/>
              <a:t>opposé</a:t>
            </a:r>
            <a:r>
              <a:rPr lang="en-US" sz="1500" dirty="0"/>
              <a:t>.</a:t>
            </a:r>
          </a:p>
          <a:p>
            <a:pPr marL="800100" lvl="1" indent="-342900" algn="just">
              <a:buFont typeface="Wingdings" pitchFamily="2" charset="2"/>
              <a:buChar char="ü"/>
            </a:pPr>
            <a:r>
              <a:rPr lang="en-US" sz="1500" dirty="0"/>
              <a:t>La </a:t>
            </a:r>
            <a:r>
              <a:rPr lang="en-US" sz="1500" dirty="0" err="1"/>
              <a:t>bestialité</a:t>
            </a:r>
            <a:endParaRPr lang="en-US" sz="1500" dirty="0"/>
          </a:p>
          <a:p>
            <a:pPr marL="800100" lvl="1" indent="-342900" algn="just">
              <a:buFont typeface="Wingdings" pitchFamily="2" charset="2"/>
              <a:buChar char="ü"/>
            </a:pPr>
            <a:r>
              <a:rPr lang="en-US" sz="1500" dirty="0"/>
              <a:t>La masturbation</a:t>
            </a:r>
          </a:p>
          <a:p>
            <a:pPr marL="800100" lvl="1" indent="-342900" algn="just">
              <a:buFont typeface="Wingdings" pitchFamily="2" charset="2"/>
              <a:buChar char="ü"/>
            </a:pPr>
            <a:r>
              <a:rPr lang="en-US" sz="1500" dirty="0"/>
              <a:t>Les </a:t>
            </a:r>
            <a:r>
              <a:rPr lang="en-US" sz="1500" dirty="0" err="1"/>
              <a:t>sévices</a:t>
            </a:r>
            <a:r>
              <a:rPr lang="en-US" sz="1500" dirty="0"/>
              <a:t> </a:t>
            </a:r>
            <a:r>
              <a:rPr lang="en-US" sz="1500" dirty="0" err="1"/>
              <a:t>sadiques</a:t>
            </a:r>
            <a:r>
              <a:rPr lang="en-US" sz="1500" dirty="0"/>
              <a:t> </a:t>
            </a:r>
            <a:r>
              <a:rPr lang="en-US" sz="1500" dirty="0" err="1"/>
              <a:t>ou</a:t>
            </a:r>
            <a:r>
              <a:rPr lang="en-US" sz="1500" dirty="0"/>
              <a:t> </a:t>
            </a:r>
            <a:r>
              <a:rPr lang="en-US" sz="1500" dirty="0" err="1"/>
              <a:t>masochistes</a:t>
            </a:r>
            <a:r>
              <a:rPr lang="en-US" sz="1500" dirty="0"/>
              <a:t> dans la pratique </a:t>
            </a:r>
            <a:r>
              <a:rPr lang="en-US" sz="1500" dirty="0" err="1"/>
              <a:t>sexuelle</a:t>
            </a:r>
            <a:endParaRPr lang="en-US" sz="1500" dirty="0"/>
          </a:p>
          <a:p>
            <a:pPr marL="800100" lvl="1" indent="-342900" algn="just">
              <a:buFont typeface="Wingdings" pitchFamily="2" charset="2"/>
              <a:buChar char="ü"/>
            </a:pPr>
            <a:r>
              <a:rPr lang="en-US" sz="1500" dirty="0" err="1"/>
              <a:t>L'exhibition</a:t>
            </a:r>
            <a:r>
              <a:rPr lang="en-US" sz="1500" dirty="0"/>
              <a:t> </a:t>
            </a:r>
            <a:r>
              <a:rPr lang="en-US" sz="1500" dirty="0" err="1"/>
              <a:t>obscène</a:t>
            </a:r>
            <a:r>
              <a:rPr lang="en-US" sz="1500" dirty="0"/>
              <a:t> des </a:t>
            </a:r>
            <a:r>
              <a:rPr lang="en-US" sz="1500" dirty="0" err="1"/>
              <a:t>organes</a:t>
            </a:r>
            <a:r>
              <a:rPr lang="en-US" sz="1500" dirty="0"/>
              <a:t> </a:t>
            </a:r>
            <a:r>
              <a:rPr lang="en-US" sz="1500" dirty="0" err="1"/>
              <a:t>génitaux</a:t>
            </a:r>
            <a:r>
              <a:rPr lang="en-US" sz="1500" dirty="0"/>
              <a:t> </a:t>
            </a:r>
            <a:r>
              <a:rPr lang="en-US" sz="1500" dirty="0" err="1"/>
              <a:t>ou</a:t>
            </a:r>
            <a:r>
              <a:rPr lang="en-US" sz="1500" dirty="0"/>
              <a:t> de la zone </a:t>
            </a:r>
            <a:r>
              <a:rPr lang="en-US" sz="1500" dirty="0" err="1"/>
              <a:t>pubienne</a:t>
            </a:r>
            <a:r>
              <a:rPr lang="en-US" sz="1500" dirty="0"/>
              <a:t> d'un </a:t>
            </a:r>
            <a:r>
              <a:rPr lang="en-US" sz="1500" dirty="0" err="1"/>
              <a:t>mineur</a:t>
            </a:r>
            <a:r>
              <a:rPr lang="en-US" sz="1500" dirty="0"/>
              <a:t>. </a:t>
            </a:r>
          </a:p>
          <a:p>
            <a:pPr marL="342900" indent="-342900" algn="just">
              <a:buFont typeface="Wingdings" pitchFamily="2" charset="2"/>
              <a:buChar char="ü"/>
            </a:pPr>
            <a:r>
              <a:rPr lang="en-US" sz="1500" dirty="0"/>
              <a:t>Les parties </a:t>
            </a:r>
            <a:r>
              <a:rPr lang="en-US" sz="1500" dirty="0" err="1"/>
              <a:t>peuvent</a:t>
            </a:r>
            <a:r>
              <a:rPr lang="en-US" sz="1500" dirty="0"/>
              <a:t> </a:t>
            </a:r>
            <a:r>
              <a:rPr lang="en-US" sz="1500" dirty="0" err="1"/>
              <a:t>utiliser</a:t>
            </a:r>
            <a:r>
              <a:rPr lang="en-US" sz="1500" dirty="0"/>
              <a:t> </a:t>
            </a:r>
            <a:r>
              <a:rPr lang="en-US" sz="1500" dirty="0" err="1"/>
              <a:t>une</a:t>
            </a:r>
            <a:r>
              <a:rPr lang="en-US" sz="1500" dirty="0"/>
              <a:t> </a:t>
            </a:r>
            <a:r>
              <a:rPr lang="en-US" sz="1500" dirty="0" err="1"/>
              <a:t>définition</a:t>
            </a:r>
            <a:r>
              <a:rPr lang="en-US" sz="1500" dirty="0"/>
              <a:t> plus large du </a:t>
            </a:r>
            <a:r>
              <a:rPr lang="en-US" sz="1500" dirty="0" err="1"/>
              <a:t>comportement</a:t>
            </a:r>
            <a:r>
              <a:rPr lang="en-US" sz="1500" dirty="0"/>
              <a:t> </a:t>
            </a:r>
            <a:r>
              <a:rPr lang="en-US" sz="1500" dirty="0" err="1"/>
              <a:t>sexuellement</a:t>
            </a:r>
            <a:r>
              <a:rPr lang="en-US" sz="1500" dirty="0"/>
              <a:t> </a:t>
            </a:r>
            <a:r>
              <a:rPr lang="en-US" sz="1500" dirty="0" err="1"/>
              <a:t>explicite</a:t>
            </a:r>
            <a:r>
              <a:rPr lang="en-US" sz="1500" dirty="0"/>
              <a:t>. </a:t>
            </a:r>
          </a:p>
          <a:p>
            <a:pPr marL="342900" indent="-342900" algn="just">
              <a:buFont typeface="Wingdings" pitchFamily="2" charset="2"/>
              <a:buChar char="ü"/>
            </a:pPr>
            <a:r>
              <a:rPr lang="en-US" sz="1500" dirty="0" err="1"/>
              <a:t>Peu</a:t>
            </a:r>
            <a:r>
              <a:rPr lang="en-US" sz="1500" dirty="0"/>
              <a:t> </a:t>
            </a:r>
            <a:r>
              <a:rPr lang="en-US" sz="1500" dirty="0" err="1"/>
              <a:t>importe</a:t>
            </a:r>
            <a:r>
              <a:rPr lang="en-US" sz="1500" dirty="0"/>
              <a:t> que le </a:t>
            </a:r>
            <a:r>
              <a:rPr lang="en-US" sz="1500" dirty="0" err="1"/>
              <a:t>comportement</a:t>
            </a:r>
            <a:r>
              <a:rPr lang="en-US" sz="1500" dirty="0"/>
              <a:t> </a:t>
            </a:r>
            <a:r>
              <a:rPr lang="en-US" sz="1500" dirty="0" err="1"/>
              <a:t>soit</a:t>
            </a:r>
            <a:r>
              <a:rPr lang="en-US" sz="1500" dirty="0"/>
              <a:t> </a:t>
            </a:r>
            <a:r>
              <a:rPr lang="en-US" sz="1500" dirty="0" err="1"/>
              <a:t>réel</a:t>
            </a:r>
            <a:r>
              <a:rPr lang="en-US" sz="1500" dirty="0"/>
              <a:t> </a:t>
            </a:r>
            <a:r>
              <a:rPr lang="en-US" sz="1500" dirty="0" err="1"/>
              <a:t>ou</a:t>
            </a:r>
            <a:r>
              <a:rPr lang="en-US" sz="1500" dirty="0"/>
              <a:t> </a:t>
            </a:r>
            <a:r>
              <a:rPr lang="en-US" sz="1500" dirty="0" err="1"/>
              <a:t>simulé</a:t>
            </a:r>
            <a:endParaRPr lang="en-US" sz="1500" dirty="0"/>
          </a:p>
        </p:txBody>
      </p:sp>
      <p:sp>
        <p:nvSpPr>
          <p:cNvPr id="2" name="TextBox 7">
            <a:extLst>
              <a:ext uri="{FF2B5EF4-FFF2-40B4-BE49-F238E27FC236}">
                <a16:creationId xmlns="" xmlns:a16="http://schemas.microsoft.com/office/drawing/2014/main" id="{94EAFBE6-2A92-4D61-9499-6BB3EDD3AC0F}"/>
              </a:ext>
            </a:extLst>
          </p:cNvPr>
          <p:cNvSpPr txBox="1">
            <a:spLocks noChangeArrowheads="1"/>
          </p:cNvSpPr>
          <p:nvPr/>
        </p:nvSpPr>
        <p:spPr bwMode="auto">
          <a:xfrm>
            <a:off x="1403350" y="-27384"/>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err="1">
                <a:solidFill>
                  <a:schemeClr val="bg1"/>
                </a:solidFill>
                <a:latin typeface="Verdana" panose="020B0604030504040204" pitchFamily="34" charset="0"/>
                <a:ea typeface="Verdana" panose="020B0604030504040204" pitchFamily="34" charset="0"/>
                <a:cs typeface="Verdana" charset="0"/>
              </a:rPr>
              <a:t>Pornographie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enfantine</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comportement</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sexuellement</a:t>
            </a:r>
            <a:r>
              <a:rPr lang="en-GB" dirty="0">
                <a:solidFill>
                  <a:schemeClr val="bg1"/>
                </a:solidFill>
                <a:latin typeface="Verdana" panose="020B0604030504040204" pitchFamily="34" charset="0"/>
                <a:ea typeface="Verdana" panose="020B0604030504040204" pitchFamily="34" charset="0"/>
                <a:cs typeface="Verdana" charset="0"/>
              </a:rPr>
              <a:t> </a:t>
            </a:r>
            <a:r>
              <a:rPr lang="en-GB" dirty="0" err="1">
                <a:solidFill>
                  <a:schemeClr val="bg1"/>
                </a:solidFill>
                <a:latin typeface="Verdana" panose="020B0604030504040204" pitchFamily="34" charset="0"/>
                <a:ea typeface="Verdana" panose="020B0604030504040204" pitchFamily="34" charset="0"/>
                <a:cs typeface="Verdana" charset="0"/>
              </a:rPr>
              <a:t>explicite</a:t>
            </a:r>
            <a:r>
              <a:rPr lang="en-GB" dirty="0">
                <a:solidFill>
                  <a:schemeClr val="bg1"/>
                </a:solidFill>
                <a:latin typeface="Verdana" panose="020B0604030504040204" pitchFamily="34" charset="0"/>
                <a:ea typeface="Verdana" panose="020B0604030504040204" pitchFamily="34" charset="0"/>
                <a:cs typeface="Verdana" charset="0"/>
              </a:rPr>
              <a:t> </a:t>
            </a:r>
            <a:r>
              <a:rPr lang="en-GB" sz="3200" dirty="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0" y="1111389"/>
            <a:ext cx="4471441" cy="5409173"/>
          </a:xfrm>
          <a:prstGeom prst="rect">
            <a:avLst/>
          </a:prstGeom>
        </p:spPr>
        <p:txBody>
          <a:bodyPr wrap="square">
            <a:spAutoFit/>
          </a:bodyPr>
          <a:lstStyle/>
          <a:p>
            <a:pPr marL="342900" indent="-342900" algn="just">
              <a:buFont typeface="Wingdings" pitchFamily="2" charset="2"/>
              <a:buChar char="Ø"/>
            </a:pPr>
            <a:r>
              <a:rPr lang="en-US" sz="1500" dirty="0"/>
              <a:t>2 </a:t>
            </a:r>
            <a:r>
              <a:rPr lang="fr-FR" sz="1500" dirty="0"/>
              <a:t>Aux fins du paragraphe 1 ci-dessus, le terme «pornographie enfantine» comprend toute matière pornographique représentant de manière visuelle</a:t>
            </a:r>
            <a:r>
              <a:rPr lang="en-US" sz="1500" dirty="0"/>
              <a:t>: </a:t>
            </a:r>
          </a:p>
          <a:p>
            <a:pPr marL="800100" lvl="1" indent="-342900" algn="just">
              <a:buFont typeface="+mj-lt"/>
              <a:buAutoNum type="alphaLcParenR"/>
            </a:pPr>
            <a:r>
              <a:rPr lang="fr-FR" sz="1500" dirty="0"/>
              <a:t>un mineur se livrant à un</a:t>
            </a:r>
            <a:r>
              <a:rPr lang="fr-FR" sz="1500" b="1" dirty="0">
                <a:solidFill>
                  <a:srgbClr val="FF0000"/>
                </a:solidFill>
              </a:rPr>
              <a:t> comportement sexuellement explicite</a:t>
            </a:r>
            <a:r>
              <a:rPr lang="fr-FR" sz="1500" dirty="0"/>
              <a:t>;</a:t>
            </a:r>
          </a:p>
          <a:p>
            <a:pPr marL="800100" lvl="1" indent="-342900" algn="just">
              <a:buFont typeface="+mj-lt"/>
              <a:buAutoNum type="alphaLcParenR"/>
            </a:pPr>
            <a:endParaRPr lang="fr-FR" sz="700" dirty="0"/>
          </a:p>
          <a:p>
            <a:pPr marL="800100" lvl="1" indent="-342900" algn="just">
              <a:buFont typeface="+mj-lt"/>
              <a:buAutoNum type="alphaLcParenR"/>
            </a:pPr>
            <a:r>
              <a:rPr lang="fr-FR" sz="1500" dirty="0"/>
              <a:t>une personne qui apparaît comme un mineur se livrant à un comportement sexuellement explicite;</a:t>
            </a:r>
          </a:p>
          <a:p>
            <a:pPr marL="800100" lvl="1" indent="-342900" algn="just">
              <a:buFont typeface="+mj-lt"/>
              <a:buAutoNum type="alphaLcParenR"/>
            </a:pPr>
            <a:endParaRPr lang="fr-FR" sz="1000" dirty="0"/>
          </a:p>
          <a:p>
            <a:pPr marL="800100" lvl="1" indent="-342900" algn="just">
              <a:buFont typeface="+mj-lt"/>
              <a:buAutoNum type="alphaLcParenR"/>
            </a:pPr>
            <a:r>
              <a:rPr lang="fr-FR" sz="1500" dirty="0"/>
              <a:t>des images réalistes représentant un mineur se livrant à un comportement sexuellement explicite</a:t>
            </a:r>
            <a:r>
              <a:rPr lang="en-US" sz="1500" dirty="0"/>
              <a:t>. </a:t>
            </a:r>
          </a:p>
          <a:p>
            <a:pPr algn="just"/>
            <a:endParaRPr lang="en-US" sz="500" dirty="0"/>
          </a:p>
          <a:p>
            <a:pPr marL="285750" indent="-285750" algn="just">
              <a:buFont typeface="Wingdings" panose="05000000000000000000" pitchFamily="2" charset="2"/>
              <a:buChar char="Ø"/>
            </a:pPr>
            <a:r>
              <a:rPr lang="en-US" sz="1500" dirty="0"/>
              <a:t>3 </a:t>
            </a:r>
            <a:r>
              <a:rPr lang="fr-FR" sz="1500" dirty="0"/>
              <a:t>Aux fins du paragraphe 2 ci-dessus, le terme «mineur» désigne toute personne âgée de moins de 18 ans. Une Partie peut toutefois exiger une limite d’âge inférieure, qui doit être au minimum de 16 ans</a:t>
            </a:r>
            <a:r>
              <a:rPr lang="en-US" sz="1500" dirty="0"/>
              <a:t>. </a:t>
            </a:r>
          </a:p>
          <a:p>
            <a:pPr marL="285750" indent="-285750" algn="just">
              <a:buFont typeface="Wingdings" panose="05000000000000000000" pitchFamily="2" charset="2"/>
              <a:buChar char="Ø"/>
            </a:pPr>
            <a:endParaRPr lang="en-US" sz="1050" dirty="0"/>
          </a:p>
          <a:p>
            <a:pPr marL="285750" indent="-285750" algn="just">
              <a:buFont typeface="Wingdings" panose="05000000000000000000" pitchFamily="2" charset="2"/>
              <a:buChar char="Ø"/>
            </a:pPr>
            <a:r>
              <a:rPr lang="fr-FR" sz="1500" dirty="0"/>
              <a:t>Une Partie peut se réserver le droit de ne pas appliquer, en tout ou en partie, les paragraphes 1, alinéas d. et e, et 2, alinéas b. et c</a:t>
            </a:r>
            <a:r>
              <a:rPr lang="en-US" sz="1500" dirty="0"/>
              <a:t>.</a:t>
            </a:r>
            <a:endParaRPr lang="en-GB" sz="1500" dirty="0"/>
          </a:p>
        </p:txBody>
      </p:sp>
    </p:spTree>
    <p:extLst>
      <p:ext uri="{BB962C8B-B14F-4D97-AF65-F5344CB8AC3E}">
        <p14:creationId xmlns:p14="http://schemas.microsoft.com/office/powerpoint/2010/main" val="362391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Donner aux participants </a:t>
            </a:r>
            <a:r>
              <a:rPr lang="en-US" dirty="0" err="1"/>
              <a:t>une</a:t>
            </a:r>
            <a:r>
              <a:rPr lang="en-US" dirty="0"/>
              <a:t> </a:t>
            </a:r>
            <a:r>
              <a:rPr lang="en-US" dirty="0" err="1"/>
              <a:t>compréhension</a:t>
            </a:r>
            <a:r>
              <a:rPr lang="en-US" dirty="0"/>
              <a:t> </a:t>
            </a:r>
            <a:r>
              <a:rPr lang="en-US" dirty="0" err="1"/>
              <a:t>globale</a:t>
            </a:r>
            <a:r>
              <a:rPr lang="en-US" dirty="0"/>
              <a:t> des </a:t>
            </a:r>
            <a:r>
              <a:rPr lang="en-US" dirty="0" err="1"/>
              <a:t>éléments</a:t>
            </a:r>
            <a:r>
              <a:rPr lang="en-US" dirty="0"/>
              <a:t> des infractions </a:t>
            </a:r>
            <a:r>
              <a:rPr lang="en-US" dirty="0" err="1"/>
              <a:t>informatiques</a:t>
            </a:r>
            <a:r>
              <a:rPr lang="en-US" dirty="0"/>
              <a:t>, des infractions </a:t>
            </a:r>
            <a:r>
              <a:rPr lang="en-US" dirty="0" err="1"/>
              <a:t>liées</a:t>
            </a:r>
            <a:r>
              <a:rPr lang="en-US" dirty="0"/>
              <a:t> au </a:t>
            </a:r>
            <a:r>
              <a:rPr lang="en-US" dirty="0" err="1"/>
              <a:t>contenu</a:t>
            </a:r>
            <a:r>
              <a:rPr lang="en-US" dirty="0"/>
              <a:t> et des infractions </a:t>
            </a:r>
            <a:r>
              <a:rPr lang="en-US" dirty="0" err="1"/>
              <a:t>liées</a:t>
            </a:r>
            <a:r>
              <a:rPr lang="en-US" dirty="0"/>
              <a:t> aux </a:t>
            </a:r>
            <a:r>
              <a:rPr lang="en-US" dirty="0" err="1"/>
              <a:t>atteintes</a:t>
            </a:r>
            <a:r>
              <a:rPr lang="en-US" dirty="0"/>
              <a:t> à la </a:t>
            </a:r>
            <a:r>
              <a:rPr lang="en-US" dirty="0" err="1"/>
              <a:t>prorièté</a:t>
            </a:r>
            <a:r>
              <a:rPr lang="en-US" dirty="0"/>
              <a:t> </a:t>
            </a:r>
            <a:r>
              <a:rPr lang="en-US" dirty="0" err="1"/>
              <a:t>intellectuelle</a:t>
            </a:r>
            <a:r>
              <a:rPr lang="en-US" dirty="0"/>
              <a:t> et aux droits </a:t>
            </a:r>
            <a:r>
              <a:rPr lang="en-US" dirty="0" err="1"/>
              <a:t>connexes</a:t>
            </a:r>
            <a:r>
              <a:rPr lang="en-US" dirty="0"/>
              <a:t>, </a:t>
            </a:r>
            <a:r>
              <a:rPr lang="en-US" dirty="0" err="1"/>
              <a:t>établis</a:t>
            </a:r>
            <a:r>
              <a:rPr lang="en-US" dirty="0"/>
              <a:t> </a:t>
            </a:r>
            <a:r>
              <a:rPr lang="en-US" dirty="0" err="1"/>
              <a:t>conformément</a:t>
            </a:r>
            <a:r>
              <a:rPr lang="en-US" dirty="0"/>
              <a:t> à la Convention de Budapest.</a:t>
            </a:r>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Objectif de la Session</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570078" y="1353114"/>
            <a:ext cx="3913522" cy="4016484"/>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a:t>Les </a:t>
            </a:r>
            <a:r>
              <a:rPr lang="en-US" sz="1500" dirty="0" err="1"/>
              <a:t>représentations</a:t>
            </a:r>
            <a:r>
              <a:rPr lang="en-US" sz="1500" dirty="0"/>
              <a:t> </a:t>
            </a:r>
            <a:r>
              <a:rPr lang="en-US" sz="1500" dirty="0" err="1"/>
              <a:t>suivantes</a:t>
            </a:r>
            <a:r>
              <a:rPr lang="en-US" sz="1500" dirty="0"/>
              <a:t> </a:t>
            </a:r>
            <a:r>
              <a:rPr lang="en-US" sz="1500" dirty="0" err="1"/>
              <a:t>sont</a:t>
            </a:r>
            <a:r>
              <a:rPr lang="en-US" sz="1500" dirty="0"/>
              <a:t> couvertes : </a:t>
            </a:r>
          </a:p>
          <a:p>
            <a:pPr marL="342900" indent="-342900" algn="just">
              <a:buFont typeface="Wingdings" pitchFamily="2" charset="2"/>
              <a:buChar char="ü"/>
            </a:pPr>
            <a:endParaRPr lang="en-US" sz="1500" dirty="0"/>
          </a:p>
          <a:p>
            <a:pPr marL="800100" lvl="1" indent="-342900" algn="just">
              <a:buFont typeface="Wingdings" pitchFamily="2" charset="2"/>
              <a:buChar char="ü"/>
            </a:pPr>
            <a:r>
              <a:rPr lang="en-US" sz="1500" dirty="0" err="1"/>
              <a:t>Abus</a:t>
            </a:r>
            <a:r>
              <a:rPr lang="en-US" sz="1500" dirty="0"/>
              <a:t> </a:t>
            </a:r>
            <a:r>
              <a:rPr lang="en-US" sz="1500" dirty="0" err="1"/>
              <a:t>sexuel</a:t>
            </a:r>
            <a:r>
              <a:rPr lang="en-US" sz="1500" dirty="0"/>
              <a:t> d'un enfant </a:t>
            </a:r>
            <a:r>
              <a:rPr lang="en-US" sz="1500" dirty="0" err="1"/>
              <a:t>réel</a:t>
            </a:r>
            <a:r>
              <a:rPr lang="en-US" sz="1500" dirty="0"/>
              <a:t> </a:t>
            </a:r>
          </a:p>
          <a:p>
            <a:pPr marL="800100" lvl="1" indent="-342900" algn="just">
              <a:buFont typeface="Wingdings" pitchFamily="2" charset="2"/>
              <a:buChar char="ü"/>
            </a:pPr>
            <a:r>
              <a:rPr lang="en-US" sz="1500" dirty="0"/>
              <a:t>Images qui </a:t>
            </a:r>
            <a:r>
              <a:rPr lang="en-US" sz="1500" dirty="0" err="1"/>
              <a:t>représentent</a:t>
            </a:r>
            <a:r>
              <a:rPr lang="en-US" sz="1500" dirty="0"/>
              <a:t> </a:t>
            </a:r>
            <a:r>
              <a:rPr lang="en-US" sz="1500" dirty="0" err="1"/>
              <a:t>une</a:t>
            </a:r>
            <a:r>
              <a:rPr lang="en-US" sz="1500" dirty="0"/>
              <a:t> </a:t>
            </a:r>
            <a:r>
              <a:rPr lang="en-US" sz="1500" dirty="0" err="1"/>
              <a:t>personne</a:t>
            </a:r>
            <a:r>
              <a:rPr lang="en-US" sz="1500" dirty="0"/>
              <a:t> semblant </a:t>
            </a:r>
            <a:r>
              <a:rPr lang="en-US" sz="1500" dirty="0" err="1"/>
              <a:t>être</a:t>
            </a:r>
            <a:r>
              <a:rPr lang="en-US" sz="1500" dirty="0"/>
              <a:t> un </a:t>
            </a:r>
            <a:r>
              <a:rPr lang="en-US" sz="1500" dirty="0" err="1"/>
              <a:t>mineur</a:t>
            </a:r>
            <a:r>
              <a:rPr lang="en-US" sz="1500" dirty="0"/>
              <a:t> se </a:t>
            </a:r>
            <a:r>
              <a:rPr lang="en-US" sz="1500" dirty="0" err="1"/>
              <a:t>livrant</a:t>
            </a:r>
            <a:r>
              <a:rPr lang="en-US" sz="1500" dirty="0"/>
              <a:t> </a:t>
            </a:r>
            <a:r>
              <a:rPr lang="en-US" sz="1500" dirty="0" err="1"/>
              <a:t>à</a:t>
            </a:r>
            <a:r>
              <a:rPr lang="en-US" sz="1500" dirty="0"/>
              <a:t> un </a:t>
            </a:r>
            <a:r>
              <a:rPr lang="en-US" sz="1500" dirty="0" err="1"/>
              <a:t>comportement</a:t>
            </a:r>
            <a:r>
              <a:rPr lang="en-US" sz="1500" dirty="0"/>
              <a:t> </a:t>
            </a:r>
            <a:r>
              <a:rPr lang="en-US" sz="1500" dirty="0" err="1"/>
              <a:t>sexuellement</a:t>
            </a:r>
            <a:r>
              <a:rPr lang="en-US" sz="1500" dirty="0"/>
              <a:t> </a:t>
            </a:r>
            <a:r>
              <a:rPr lang="en-US" sz="1500" dirty="0" err="1"/>
              <a:t>explicite</a:t>
            </a:r>
            <a:r>
              <a:rPr lang="en-US" sz="1500" dirty="0"/>
              <a:t> </a:t>
            </a:r>
          </a:p>
          <a:p>
            <a:pPr marL="800100" lvl="1" indent="-342900" algn="just">
              <a:buFont typeface="Wingdings" pitchFamily="2" charset="2"/>
              <a:buChar char="ü"/>
            </a:pPr>
            <a:r>
              <a:rPr lang="en-US" sz="1500" dirty="0"/>
              <a:t>Images qui, bien que "</a:t>
            </a:r>
            <a:r>
              <a:rPr lang="en-US" sz="1500" dirty="0" err="1"/>
              <a:t>réalistes</a:t>
            </a:r>
            <a:r>
              <a:rPr lang="en-US" sz="1500" dirty="0"/>
              <a:t>", </a:t>
            </a:r>
            <a:r>
              <a:rPr lang="en-US" sz="1500" dirty="0" err="1"/>
              <a:t>n'impliquent</a:t>
            </a:r>
            <a:r>
              <a:rPr lang="en-US" sz="1500" dirty="0"/>
              <a:t> pas </a:t>
            </a:r>
            <a:r>
              <a:rPr lang="en-US" sz="1500" dirty="0" err="1"/>
              <a:t>en</a:t>
            </a:r>
            <a:r>
              <a:rPr lang="en-US" sz="1500" dirty="0"/>
              <a:t> fait un enfant </a:t>
            </a:r>
            <a:r>
              <a:rPr lang="en-US" sz="1500" dirty="0" err="1"/>
              <a:t>réel</a:t>
            </a:r>
            <a:r>
              <a:rPr lang="en-US" sz="1500" dirty="0"/>
              <a:t> se </a:t>
            </a:r>
            <a:r>
              <a:rPr lang="en-US" sz="1500" dirty="0" err="1"/>
              <a:t>livrant</a:t>
            </a:r>
            <a:r>
              <a:rPr lang="en-US" sz="1500" dirty="0"/>
              <a:t> </a:t>
            </a:r>
            <a:r>
              <a:rPr lang="en-US" sz="1500" dirty="0" err="1"/>
              <a:t>à</a:t>
            </a:r>
            <a:r>
              <a:rPr lang="en-US" sz="1500" dirty="0"/>
              <a:t> un </a:t>
            </a:r>
            <a:r>
              <a:rPr lang="en-US" sz="1500" dirty="0" err="1"/>
              <a:t>comportement</a:t>
            </a:r>
            <a:r>
              <a:rPr lang="en-US" sz="1500" dirty="0"/>
              <a:t> </a:t>
            </a:r>
            <a:r>
              <a:rPr lang="en-US" sz="1500" dirty="0" err="1"/>
              <a:t>sexuellement</a:t>
            </a:r>
            <a:r>
              <a:rPr lang="en-US" sz="1500" dirty="0"/>
              <a:t> </a:t>
            </a:r>
            <a:r>
              <a:rPr lang="en-US" sz="1500" dirty="0" err="1"/>
              <a:t>explicite</a:t>
            </a:r>
            <a:r>
              <a:rPr lang="en-US" sz="1500" dirty="0"/>
              <a:t>, y </a:t>
            </a:r>
            <a:r>
              <a:rPr lang="en-US" sz="1500" dirty="0" err="1"/>
              <a:t>compris</a:t>
            </a:r>
            <a:r>
              <a:rPr lang="en-US" sz="1500" dirty="0"/>
              <a:t> les images </a:t>
            </a:r>
            <a:r>
              <a:rPr lang="en-US" sz="1500" dirty="0" err="1"/>
              <a:t>modifiées</a:t>
            </a:r>
            <a:r>
              <a:rPr lang="en-US" sz="1500" dirty="0"/>
              <a:t>, </a:t>
            </a:r>
            <a:r>
              <a:rPr lang="en-US" sz="1500" dirty="0" err="1"/>
              <a:t>telles</a:t>
            </a:r>
            <a:r>
              <a:rPr lang="en-US" sz="1500" dirty="0"/>
              <a:t> que les images </a:t>
            </a:r>
            <a:r>
              <a:rPr lang="en-US" sz="1500" dirty="0" err="1"/>
              <a:t>transformées</a:t>
            </a:r>
            <a:r>
              <a:rPr lang="en-US" sz="1500" dirty="0"/>
              <a:t> de </a:t>
            </a:r>
            <a:r>
              <a:rPr lang="en-US" sz="1500" dirty="0" err="1"/>
              <a:t>personnes</a:t>
            </a:r>
            <a:r>
              <a:rPr lang="en-US" sz="1500" dirty="0"/>
              <a:t> physiques, </a:t>
            </a:r>
            <a:r>
              <a:rPr lang="en-US" sz="1500" dirty="0" err="1"/>
              <a:t>ou</a:t>
            </a:r>
            <a:r>
              <a:rPr lang="en-US" sz="1500" dirty="0"/>
              <a:t> </a:t>
            </a:r>
            <a:r>
              <a:rPr lang="en-US" sz="1500" dirty="0" err="1"/>
              <a:t>même</a:t>
            </a:r>
            <a:r>
              <a:rPr lang="en-US" sz="1500" dirty="0"/>
              <a:t> </a:t>
            </a:r>
            <a:r>
              <a:rPr lang="en-US" sz="1500" dirty="0" err="1"/>
              <a:t>si</a:t>
            </a:r>
            <a:r>
              <a:rPr lang="en-US" sz="1500" dirty="0"/>
              <a:t> </a:t>
            </a:r>
            <a:r>
              <a:rPr lang="en-US" sz="1500" dirty="0" err="1"/>
              <a:t>elles</a:t>
            </a:r>
            <a:r>
              <a:rPr lang="en-US" sz="1500" dirty="0"/>
              <a:t> </a:t>
            </a:r>
            <a:r>
              <a:rPr lang="en-US" sz="1500" dirty="0" err="1"/>
              <a:t>sont</a:t>
            </a:r>
            <a:r>
              <a:rPr lang="en-US" sz="1500" dirty="0"/>
              <a:t> </a:t>
            </a:r>
            <a:r>
              <a:rPr lang="en-US" sz="1500" dirty="0" err="1"/>
              <a:t>entièrement</a:t>
            </a:r>
            <a:r>
              <a:rPr lang="en-US" sz="1500" dirty="0"/>
              <a:t> </a:t>
            </a:r>
            <a:r>
              <a:rPr lang="en-US" sz="1500" dirty="0" err="1"/>
              <a:t>générées</a:t>
            </a:r>
            <a:r>
              <a:rPr lang="en-US" sz="1500" dirty="0"/>
              <a:t> par un </a:t>
            </a:r>
            <a:r>
              <a:rPr lang="en-US" sz="1500" dirty="0" err="1"/>
              <a:t>ordinateur</a:t>
            </a:r>
            <a:r>
              <a:rPr lang="en-US" sz="1500" dirty="0"/>
              <a:t>.</a:t>
            </a:r>
          </a:p>
        </p:txBody>
      </p:sp>
      <p:sp>
        <p:nvSpPr>
          <p:cNvPr id="2" name="TextBox 7">
            <a:extLst>
              <a:ext uri="{FF2B5EF4-FFF2-40B4-BE49-F238E27FC236}">
                <a16:creationId xmlns=""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err="1">
                <a:solidFill>
                  <a:schemeClr val="bg1"/>
                </a:solidFill>
                <a:latin typeface="Verdana" panose="020B0604030504040204" pitchFamily="34" charset="0"/>
                <a:ea typeface="Verdana" panose="020B0604030504040204" pitchFamily="34" charset="0"/>
                <a:cs typeface="Verdana" charset="0"/>
              </a:rPr>
              <a:t>Pornographie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enfantine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dépeint</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mineur</a:t>
            </a:r>
            <a:r>
              <a:rPr lang="en-GB" sz="3200" dirty="0">
                <a:solidFill>
                  <a:schemeClr val="bg1"/>
                </a:solidFill>
                <a:latin typeface="Verdana" panose="020B0604030504040204" pitchFamily="34" charset="0"/>
                <a:ea typeface="Verdana" panose="020B0604030504040204" pitchFamily="34" charset="0"/>
                <a:cs typeface="Verdana" charset="0"/>
              </a:rPr>
              <a:t>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98637" y="1160656"/>
            <a:ext cx="4471441" cy="5409173"/>
          </a:xfrm>
          <a:prstGeom prst="rect">
            <a:avLst/>
          </a:prstGeom>
        </p:spPr>
        <p:txBody>
          <a:bodyPr wrap="square">
            <a:spAutoFit/>
          </a:bodyPr>
          <a:lstStyle/>
          <a:p>
            <a:pPr marL="342900" indent="-342900" algn="just">
              <a:buFont typeface="Wingdings" pitchFamily="2" charset="2"/>
              <a:buChar char="Ø"/>
            </a:pPr>
            <a:r>
              <a:rPr lang="en-US" sz="1500" dirty="0"/>
              <a:t>2 </a:t>
            </a:r>
            <a:r>
              <a:rPr lang="fr-FR" sz="1500" dirty="0"/>
              <a:t>Aux fins du paragraphe 1 ci-dessus, le terme «pornographie enfantine» comprend toute matière pornographique représentant de manière visuelle</a:t>
            </a:r>
            <a:r>
              <a:rPr lang="en-US" sz="1500" dirty="0"/>
              <a:t>: </a:t>
            </a:r>
          </a:p>
          <a:p>
            <a:pPr marL="800100" lvl="1" indent="-342900" algn="just">
              <a:buFont typeface="+mj-lt"/>
              <a:buAutoNum type="alphaLcParenR"/>
            </a:pPr>
            <a:r>
              <a:rPr lang="fr-FR" sz="1500" dirty="0"/>
              <a:t>un </a:t>
            </a:r>
            <a:r>
              <a:rPr lang="fr-FR" sz="1500" b="1" dirty="0">
                <a:solidFill>
                  <a:srgbClr val="FF0000"/>
                </a:solidFill>
              </a:rPr>
              <a:t>mineur</a:t>
            </a:r>
            <a:r>
              <a:rPr lang="fr-FR" sz="1500" dirty="0"/>
              <a:t> se livrant à un comportement sexuellement explicite;</a:t>
            </a:r>
          </a:p>
          <a:p>
            <a:pPr marL="800100" lvl="1" indent="-342900" algn="just">
              <a:buFont typeface="+mj-lt"/>
              <a:buAutoNum type="alphaLcParenR"/>
            </a:pPr>
            <a:endParaRPr lang="fr-FR" sz="700" dirty="0"/>
          </a:p>
          <a:p>
            <a:pPr marL="800100" lvl="1" indent="-342900" algn="just">
              <a:buFont typeface="+mj-lt"/>
              <a:buAutoNum type="alphaLcParenR"/>
            </a:pPr>
            <a:r>
              <a:rPr lang="fr-FR" sz="1500" dirty="0"/>
              <a:t>une </a:t>
            </a:r>
            <a:r>
              <a:rPr lang="fr-FR" sz="1500" b="1" dirty="0">
                <a:solidFill>
                  <a:srgbClr val="FF0000"/>
                </a:solidFill>
              </a:rPr>
              <a:t>personne qui apparaît comme un mineur </a:t>
            </a:r>
            <a:r>
              <a:rPr lang="fr-FR" sz="1500" dirty="0"/>
              <a:t>se livrant à un comportement sexuellement explicite;</a:t>
            </a:r>
          </a:p>
          <a:p>
            <a:pPr marL="800100" lvl="1" indent="-342900" algn="just">
              <a:buFont typeface="+mj-lt"/>
              <a:buAutoNum type="alphaLcParenR"/>
            </a:pPr>
            <a:endParaRPr lang="fr-FR" sz="1000" dirty="0"/>
          </a:p>
          <a:p>
            <a:pPr marL="800100" lvl="1" indent="-342900" algn="just">
              <a:buFont typeface="+mj-lt"/>
              <a:buAutoNum type="alphaLcParenR"/>
            </a:pPr>
            <a:r>
              <a:rPr lang="fr-FR" sz="1500" dirty="0"/>
              <a:t>des </a:t>
            </a:r>
            <a:r>
              <a:rPr lang="fr-FR" sz="1500" b="1" dirty="0">
                <a:solidFill>
                  <a:srgbClr val="FF0000"/>
                </a:solidFill>
              </a:rPr>
              <a:t>images réalistes représentant un mineur </a:t>
            </a:r>
            <a:r>
              <a:rPr lang="fr-FR" sz="1500" dirty="0"/>
              <a:t>se livrant à un comportement sexuellement explicite</a:t>
            </a:r>
            <a:r>
              <a:rPr lang="en-US" sz="1500" dirty="0"/>
              <a:t>. </a:t>
            </a:r>
          </a:p>
          <a:p>
            <a:pPr algn="just"/>
            <a:endParaRPr lang="en-US" sz="500" dirty="0"/>
          </a:p>
          <a:p>
            <a:pPr marL="285750" indent="-285750" algn="just">
              <a:buFont typeface="Wingdings" panose="05000000000000000000" pitchFamily="2" charset="2"/>
              <a:buChar char="Ø"/>
            </a:pPr>
            <a:r>
              <a:rPr lang="en-US" sz="1500" dirty="0"/>
              <a:t>3 </a:t>
            </a:r>
            <a:r>
              <a:rPr lang="fr-FR" sz="1500" dirty="0"/>
              <a:t>Aux fins du paragraphe 2 ci-dessus, le terme «mineur» désigne toute personne âgée de moins de 18 ans. Une Partie peut toutefois exiger une limite d’âge inférieure, qui doit être au minimum de 16 ans</a:t>
            </a:r>
            <a:r>
              <a:rPr lang="en-US" sz="1500" dirty="0"/>
              <a:t>. </a:t>
            </a:r>
          </a:p>
          <a:p>
            <a:pPr marL="285750" indent="-285750" algn="just">
              <a:buFont typeface="Wingdings" panose="05000000000000000000" pitchFamily="2" charset="2"/>
              <a:buChar char="Ø"/>
            </a:pPr>
            <a:endParaRPr lang="en-US" sz="1050" dirty="0"/>
          </a:p>
          <a:p>
            <a:pPr marL="285750" indent="-285750" algn="just">
              <a:buFont typeface="Wingdings" panose="05000000000000000000" pitchFamily="2" charset="2"/>
              <a:buChar char="Ø"/>
            </a:pPr>
            <a:r>
              <a:rPr lang="fr-FR" sz="1500" dirty="0"/>
              <a:t>Une Partie peut se réserver le droit de ne pas appliquer, en tout ou en partie, les paragraphes 1, alinéas d. et e, et 2, alinéas b. et c</a:t>
            </a:r>
            <a:r>
              <a:rPr lang="en-US" sz="1500" dirty="0"/>
              <a:t>.</a:t>
            </a:r>
            <a:endParaRPr lang="en-GB" sz="1500" dirty="0"/>
          </a:p>
        </p:txBody>
      </p:sp>
    </p:spTree>
    <p:extLst>
      <p:ext uri="{BB962C8B-B14F-4D97-AF65-F5344CB8AC3E}">
        <p14:creationId xmlns:p14="http://schemas.microsoft.com/office/powerpoint/2010/main" val="426141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712318" y="1403914"/>
            <a:ext cx="4015122" cy="3323987"/>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err="1"/>
              <a:t>Conforme</a:t>
            </a:r>
            <a:r>
              <a:rPr lang="en-US" sz="1500" dirty="0"/>
              <a:t> </a:t>
            </a:r>
            <a:r>
              <a:rPr lang="en-US" sz="1500" dirty="0" err="1"/>
              <a:t>à</a:t>
            </a:r>
            <a:r>
              <a:rPr lang="en-US" sz="1500" dirty="0"/>
              <a:t> la </a:t>
            </a:r>
            <a:r>
              <a:rPr lang="en-US" sz="1500" dirty="0" err="1"/>
              <a:t>définition</a:t>
            </a:r>
            <a:r>
              <a:rPr lang="en-US" sz="1500" dirty="0"/>
              <a:t> de </a:t>
            </a:r>
            <a:r>
              <a:rPr lang="en-US" sz="1500" dirty="0" err="1"/>
              <a:t>l'enfant</a:t>
            </a:r>
            <a:r>
              <a:rPr lang="en-US" sz="1500" dirty="0"/>
              <a:t> figurant </a:t>
            </a:r>
            <a:r>
              <a:rPr lang="en-US" sz="1500" dirty="0" err="1"/>
              <a:t>à</a:t>
            </a:r>
            <a:r>
              <a:rPr lang="en-US" sz="1500" dirty="0"/>
              <a:t> </a:t>
            </a:r>
            <a:r>
              <a:rPr lang="en-US" sz="1500" dirty="0" err="1"/>
              <a:t>l'article</a:t>
            </a:r>
            <a:r>
              <a:rPr lang="en-US" sz="1500" dirty="0"/>
              <a:t> 1 de la Convention des Nations </a:t>
            </a:r>
            <a:r>
              <a:rPr lang="en-US" sz="1500" dirty="0" err="1"/>
              <a:t>Unies</a:t>
            </a:r>
            <a:r>
              <a:rPr lang="en-US" sz="1500" dirty="0"/>
              <a:t> relative aux droits de </a:t>
            </a:r>
            <a:r>
              <a:rPr lang="en-US" sz="1500" dirty="0" err="1"/>
              <a:t>l'enfant</a:t>
            </a:r>
            <a:r>
              <a:rPr lang="en-US" sz="1500" dirty="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Le </a:t>
            </a:r>
            <a:r>
              <a:rPr lang="en-US" sz="1500" dirty="0" err="1"/>
              <a:t>terme</a:t>
            </a:r>
            <a:r>
              <a:rPr lang="en-US" sz="1500" dirty="0"/>
              <a:t> ‘</a:t>
            </a:r>
            <a:r>
              <a:rPr lang="en-US" sz="1500" dirty="0" err="1"/>
              <a:t>Mineur</a:t>
            </a:r>
            <a:r>
              <a:rPr lang="en-US" sz="1500" dirty="0"/>
              <a:t>’ </a:t>
            </a:r>
            <a:r>
              <a:rPr lang="en-US" sz="1500" dirty="0" err="1"/>
              <a:t>désigne</a:t>
            </a:r>
            <a:r>
              <a:rPr lang="en-US" sz="1500" dirty="0"/>
              <a:t> </a:t>
            </a:r>
            <a:r>
              <a:rPr lang="en-US" sz="1500" dirty="0" err="1"/>
              <a:t>généralement</a:t>
            </a:r>
            <a:r>
              <a:rPr lang="en-US" sz="1500" dirty="0"/>
              <a:t> </a:t>
            </a:r>
            <a:r>
              <a:rPr lang="en-US" sz="1500" dirty="0" err="1"/>
              <a:t>toute</a:t>
            </a:r>
            <a:r>
              <a:rPr lang="en-US" sz="1500" dirty="0"/>
              <a:t> </a:t>
            </a:r>
            <a:r>
              <a:rPr lang="en-US" sz="1500" dirty="0" err="1"/>
              <a:t>personne</a:t>
            </a:r>
            <a:r>
              <a:rPr lang="en-US" sz="1500" dirty="0"/>
              <a:t> </a:t>
            </a:r>
            <a:r>
              <a:rPr lang="en-US" sz="1500" dirty="0" err="1"/>
              <a:t>âgée</a:t>
            </a:r>
            <a:r>
              <a:rPr lang="en-US" sz="1500" dirty="0"/>
              <a:t> de </a:t>
            </a:r>
            <a:r>
              <a:rPr lang="en-US" sz="1500" dirty="0" err="1"/>
              <a:t>moins</a:t>
            </a:r>
            <a:r>
              <a:rPr lang="en-US" sz="1500" dirty="0"/>
              <a:t> de 18 ans. Les parties </a:t>
            </a:r>
            <a:r>
              <a:rPr lang="en-US" sz="1500" dirty="0" err="1"/>
              <a:t>peuvent</a:t>
            </a:r>
            <a:r>
              <a:rPr lang="en-US" sz="1500" dirty="0"/>
              <a:t> </a:t>
            </a:r>
            <a:r>
              <a:rPr lang="en-US" sz="1500" dirty="0" err="1"/>
              <a:t>exiger</a:t>
            </a:r>
            <a:r>
              <a:rPr lang="en-US" sz="1500" dirty="0"/>
              <a:t> </a:t>
            </a:r>
            <a:r>
              <a:rPr lang="en-US" sz="1500" dirty="0" err="1"/>
              <a:t>une</a:t>
            </a:r>
            <a:r>
              <a:rPr lang="en-US" sz="1500" dirty="0"/>
              <a:t> </a:t>
            </a:r>
            <a:r>
              <a:rPr lang="en-US" sz="1500" dirty="0" err="1"/>
              <a:t>limite</a:t>
            </a:r>
            <a:r>
              <a:rPr lang="en-US" sz="1500" dirty="0"/>
              <a:t> </a:t>
            </a:r>
            <a:r>
              <a:rPr lang="en-US" sz="1500" dirty="0" err="1"/>
              <a:t>d'âge</a:t>
            </a:r>
            <a:r>
              <a:rPr lang="en-US" sz="1500" dirty="0"/>
              <a:t> </a:t>
            </a:r>
            <a:r>
              <a:rPr lang="en-US" sz="1500" dirty="0" err="1"/>
              <a:t>inférieure</a:t>
            </a:r>
            <a:r>
              <a:rPr lang="en-US" sz="1500" dirty="0"/>
              <a:t>, </a:t>
            </a:r>
            <a:r>
              <a:rPr lang="en-US" sz="1500" dirty="0" err="1"/>
              <a:t>à</a:t>
            </a:r>
            <a:r>
              <a:rPr lang="en-US" sz="1500" dirty="0"/>
              <a:t> condition </a:t>
            </a:r>
            <a:r>
              <a:rPr lang="en-US" sz="1500" dirty="0" err="1"/>
              <a:t>qu'elle</a:t>
            </a:r>
            <a:r>
              <a:rPr lang="en-US" sz="1500" dirty="0"/>
              <a:t> ne </a:t>
            </a:r>
            <a:r>
              <a:rPr lang="en-US" sz="1500" dirty="0" err="1"/>
              <a:t>soit</a:t>
            </a:r>
            <a:r>
              <a:rPr lang="en-US" sz="1500" dirty="0"/>
              <a:t> pas </a:t>
            </a:r>
            <a:r>
              <a:rPr lang="en-US" sz="1500" dirty="0" err="1"/>
              <a:t>inférieure</a:t>
            </a:r>
            <a:r>
              <a:rPr lang="en-US" sz="1500" dirty="0"/>
              <a:t> </a:t>
            </a:r>
            <a:r>
              <a:rPr lang="en-US" sz="1500" dirty="0" err="1"/>
              <a:t>à</a:t>
            </a:r>
            <a:r>
              <a:rPr lang="en-US" sz="1500" dirty="0"/>
              <a:t> 16 ans.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err="1"/>
              <a:t>L'âge</a:t>
            </a:r>
            <a:r>
              <a:rPr lang="en-US" sz="1500" dirty="0"/>
              <a:t> fait </a:t>
            </a:r>
            <a:r>
              <a:rPr lang="en-US" sz="1500" dirty="0" err="1"/>
              <a:t>référence</a:t>
            </a:r>
            <a:r>
              <a:rPr lang="en-US" sz="1500" dirty="0"/>
              <a:t> </a:t>
            </a:r>
            <a:r>
              <a:rPr lang="en-US" sz="1500" dirty="0" err="1"/>
              <a:t>à</a:t>
            </a:r>
            <a:r>
              <a:rPr lang="en-US" sz="1500" dirty="0"/>
              <a:t> l'utilisation </a:t>
            </a:r>
            <a:r>
              <a:rPr lang="en-US" sz="1500" dirty="0" err="1"/>
              <a:t>d'enfants</a:t>
            </a:r>
            <a:r>
              <a:rPr lang="en-US" sz="1500" dirty="0"/>
              <a:t> (</a:t>
            </a:r>
            <a:r>
              <a:rPr lang="en-US" sz="1500" dirty="0" err="1"/>
              <a:t>réels</a:t>
            </a:r>
            <a:r>
              <a:rPr lang="en-US" sz="1500" dirty="0"/>
              <a:t> </a:t>
            </a:r>
            <a:r>
              <a:rPr lang="en-US" sz="1500" dirty="0" err="1"/>
              <a:t>ou</a:t>
            </a:r>
            <a:r>
              <a:rPr lang="en-US" sz="1500" dirty="0"/>
              <a:t> </a:t>
            </a:r>
            <a:r>
              <a:rPr lang="en-US" sz="1500" dirty="0" err="1"/>
              <a:t>fictifs</a:t>
            </a:r>
            <a:r>
              <a:rPr lang="en-US" sz="1500" dirty="0"/>
              <a:t>) </a:t>
            </a:r>
            <a:r>
              <a:rPr lang="en-US" sz="1500" dirty="0" err="1"/>
              <a:t>en</a:t>
            </a:r>
            <a:r>
              <a:rPr lang="en-US" sz="1500" dirty="0"/>
              <a:t> tant </a:t>
            </a:r>
            <a:r>
              <a:rPr lang="en-US" sz="1500" dirty="0" err="1"/>
              <a:t>qu'objets</a:t>
            </a:r>
            <a:r>
              <a:rPr lang="en-US" sz="1500" dirty="0"/>
              <a:t> </a:t>
            </a:r>
            <a:r>
              <a:rPr lang="en-US" sz="1500" dirty="0" err="1"/>
              <a:t>sexuels</a:t>
            </a:r>
            <a:r>
              <a:rPr lang="en-US" sz="1500" dirty="0"/>
              <a:t>, et non </a:t>
            </a:r>
            <a:r>
              <a:rPr lang="en-US" sz="1500" dirty="0" err="1"/>
              <a:t>à</a:t>
            </a:r>
            <a:r>
              <a:rPr lang="en-US" sz="1500" dirty="0"/>
              <a:t> </a:t>
            </a:r>
            <a:r>
              <a:rPr lang="en-US" sz="1500" dirty="0" err="1"/>
              <a:t>l'âge</a:t>
            </a:r>
            <a:r>
              <a:rPr lang="en-US" sz="1500" dirty="0"/>
              <a:t> du </a:t>
            </a:r>
            <a:r>
              <a:rPr lang="en-US" sz="1500" dirty="0" err="1"/>
              <a:t>consentement</a:t>
            </a:r>
            <a:r>
              <a:rPr lang="en-US" sz="1500" dirty="0"/>
              <a:t> </a:t>
            </a:r>
            <a:r>
              <a:rPr lang="en-US" sz="1500" dirty="0" err="1"/>
              <a:t>à</a:t>
            </a:r>
            <a:r>
              <a:rPr lang="en-US" sz="1500" dirty="0"/>
              <a:t> des relations </a:t>
            </a:r>
            <a:r>
              <a:rPr lang="en-US" sz="1500" dirty="0" err="1"/>
              <a:t>sexuelles</a:t>
            </a:r>
            <a:r>
              <a:rPr lang="en-US" sz="1500" dirty="0"/>
              <a:t>.</a:t>
            </a:r>
          </a:p>
        </p:txBody>
      </p:sp>
      <p:sp>
        <p:nvSpPr>
          <p:cNvPr id="2" name="TextBox 7">
            <a:extLst>
              <a:ext uri="{FF2B5EF4-FFF2-40B4-BE49-F238E27FC236}">
                <a16:creationId xmlns=""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100" dirty="0" err="1">
                <a:solidFill>
                  <a:schemeClr val="bg1"/>
                </a:solidFill>
                <a:latin typeface="Verdana" panose="020B0604030504040204" pitchFamily="34" charset="0"/>
                <a:ea typeface="Verdana" panose="020B0604030504040204" pitchFamily="34" charset="0"/>
                <a:cs typeface="Verdana" charset="0"/>
              </a:rPr>
              <a:t>Pornographie</a:t>
            </a:r>
            <a:r>
              <a:rPr lang="en-GB" sz="3100" dirty="0">
                <a:solidFill>
                  <a:schemeClr val="bg1"/>
                </a:solidFill>
                <a:latin typeface="Verdana" panose="020B0604030504040204" pitchFamily="34" charset="0"/>
                <a:ea typeface="Verdana" panose="020B0604030504040204" pitchFamily="34" charset="0"/>
                <a:cs typeface="Verdana" charset="0"/>
              </a:rPr>
              <a:t> </a:t>
            </a:r>
            <a:r>
              <a:rPr lang="en-GB" sz="3100" dirty="0" err="1">
                <a:solidFill>
                  <a:schemeClr val="bg1"/>
                </a:solidFill>
                <a:latin typeface="Verdana" panose="020B0604030504040204" pitchFamily="34" charset="0"/>
                <a:ea typeface="Verdana" panose="020B0604030504040204" pitchFamily="34" charset="0"/>
                <a:cs typeface="Verdana" charset="0"/>
              </a:rPr>
              <a:t>enfantine</a:t>
            </a:r>
            <a:r>
              <a:rPr lang="en-GB" sz="3100" dirty="0">
                <a:solidFill>
                  <a:schemeClr val="bg1"/>
                </a:solidFill>
                <a:latin typeface="Verdana" panose="020B0604030504040204" pitchFamily="34" charset="0"/>
                <a:ea typeface="Verdana" panose="020B0604030504040204" pitchFamily="34" charset="0"/>
                <a:cs typeface="Verdana" charset="0"/>
              </a:rPr>
              <a:t> (“</a:t>
            </a:r>
            <a:r>
              <a:rPr lang="en-GB" sz="3100" dirty="0" err="1">
                <a:solidFill>
                  <a:schemeClr val="bg1"/>
                </a:solidFill>
                <a:latin typeface="Verdana" panose="020B0604030504040204" pitchFamily="34" charset="0"/>
                <a:ea typeface="Verdana" panose="020B0604030504040204" pitchFamily="34" charset="0"/>
                <a:cs typeface="Verdana" charset="0"/>
              </a:rPr>
              <a:t>mineur</a:t>
            </a:r>
            <a:r>
              <a:rPr lang="en-GB" sz="3100" dirty="0">
                <a:solidFill>
                  <a:schemeClr val="bg1"/>
                </a:solidFill>
                <a:latin typeface="Verdana" panose="020B0604030504040204" pitchFamily="34" charset="0"/>
                <a:ea typeface="Verdana" panose="020B0604030504040204" pitchFamily="34" charset="0"/>
                <a:cs typeface="Verdana" charset="0"/>
              </a:rPr>
              <a:t>...</a:t>
            </a:r>
            <a:r>
              <a:rPr lang="en-GB" sz="3100" dirty="0" err="1">
                <a:solidFill>
                  <a:schemeClr val="bg1"/>
                </a:solidFill>
                <a:latin typeface="Verdana" panose="020B0604030504040204" pitchFamily="34" charset="0"/>
                <a:ea typeface="Verdana" panose="020B0604030504040204" pitchFamily="34" charset="0"/>
                <a:cs typeface="Verdana" charset="0"/>
              </a:rPr>
              <a:t>moins</a:t>
            </a:r>
            <a:r>
              <a:rPr lang="en-GB" sz="3100" dirty="0">
                <a:solidFill>
                  <a:schemeClr val="bg1"/>
                </a:solidFill>
                <a:latin typeface="Verdana" panose="020B0604030504040204" pitchFamily="34" charset="0"/>
                <a:ea typeface="Verdana" panose="020B0604030504040204" pitchFamily="34" charset="0"/>
                <a:cs typeface="Verdana" charset="0"/>
              </a:rPr>
              <a:t> de 18 </a:t>
            </a:r>
            <a:r>
              <a:rPr lang="en-GB" sz="3100" dirty="0" err="1">
                <a:solidFill>
                  <a:schemeClr val="bg1"/>
                </a:solidFill>
                <a:latin typeface="Verdana" panose="020B0604030504040204" pitchFamily="34" charset="0"/>
                <a:ea typeface="Verdana" panose="020B0604030504040204" pitchFamily="34" charset="0"/>
                <a:cs typeface="Verdana" charset="0"/>
              </a:rPr>
              <a:t>ans</a:t>
            </a:r>
            <a:r>
              <a:rPr lang="en-GB" sz="3100" dirty="0">
                <a:solidFill>
                  <a:schemeClr val="bg1"/>
                </a:solidFill>
                <a:latin typeface="Verdana" panose="020B0604030504040204" pitchFamily="34" charset="0"/>
                <a:ea typeface="Verdana" panose="020B0604030504040204" pitchFamily="34" charset="0"/>
                <a:cs typeface="Verdana" charset="0"/>
              </a:rPr>
              <a:t>”)</a:t>
            </a:r>
          </a:p>
        </p:txBody>
      </p:sp>
      <p:sp>
        <p:nvSpPr>
          <p:cNvPr id="7" name="Rectangle 6">
            <a:extLst>
              <a:ext uri="{FF2B5EF4-FFF2-40B4-BE49-F238E27FC236}">
                <a16:creationId xmlns="" xmlns:a16="http://schemas.microsoft.com/office/drawing/2014/main" id="{7FA81925-418B-D44C-9255-2AEBBFBC0ADA}"/>
              </a:ext>
            </a:extLst>
          </p:cNvPr>
          <p:cNvSpPr/>
          <p:nvPr/>
        </p:nvSpPr>
        <p:spPr>
          <a:xfrm>
            <a:off x="129117" y="1172750"/>
            <a:ext cx="4471441" cy="5409173"/>
          </a:xfrm>
          <a:prstGeom prst="rect">
            <a:avLst/>
          </a:prstGeom>
        </p:spPr>
        <p:txBody>
          <a:bodyPr wrap="square">
            <a:spAutoFit/>
          </a:bodyPr>
          <a:lstStyle/>
          <a:p>
            <a:pPr marL="342900" indent="-342900" algn="just">
              <a:buFont typeface="Wingdings" pitchFamily="2" charset="2"/>
              <a:buChar char="Ø"/>
            </a:pPr>
            <a:r>
              <a:rPr lang="en-US" sz="1500" dirty="0"/>
              <a:t>2 </a:t>
            </a:r>
            <a:r>
              <a:rPr lang="fr-FR" sz="1500" dirty="0"/>
              <a:t>Aux fins du paragraphe 1 ci-dessus, le terme «pornographie enfantine» comprend toute matière pornographique représentant de manière visuelle</a:t>
            </a:r>
            <a:r>
              <a:rPr lang="en-US" sz="1500" dirty="0"/>
              <a:t>: </a:t>
            </a:r>
          </a:p>
          <a:p>
            <a:pPr marL="800100" lvl="1" indent="-342900" algn="just">
              <a:buFont typeface="+mj-lt"/>
              <a:buAutoNum type="alphaLcParenR"/>
            </a:pPr>
            <a:r>
              <a:rPr lang="fr-FR" sz="1500" dirty="0"/>
              <a:t>un mineur se livrant à un comportement sexuellement explicite; te</a:t>
            </a:r>
          </a:p>
          <a:p>
            <a:pPr marL="800100" lvl="1" indent="-342900" algn="just">
              <a:buFont typeface="+mj-lt"/>
              <a:buAutoNum type="alphaLcParenR"/>
            </a:pPr>
            <a:endParaRPr lang="fr-FR" sz="700" dirty="0"/>
          </a:p>
          <a:p>
            <a:pPr marL="800100" lvl="1" indent="-342900" algn="just">
              <a:buFont typeface="+mj-lt"/>
              <a:buAutoNum type="alphaLcParenR"/>
            </a:pPr>
            <a:r>
              <a:rPr lang="fr-FR" sz="1500" dirty="0"/>
              <a:t>une personne qui apparaît comme un mineur se livrant à un comportement sexuellement explicite;</a:t>
            </a:r>
          </a:p>
          <a:p>
            <a:pPr marL="800100" lvl="1" indent="-342900" algn="just">
              <a:buFont typeface="+mj-lt"/>
              <a:buAutoNum type="alphaLcParenR"/>
            </a:pPr>
            <a:endParaRPr lang="fr-FR" sz="1000" dirty="0"/>
          </a:p>
          <a:p>
            <a:pPr marL="800100" lvl="1" indent="-342900" algn="just">
              <a:buFont typeface="+mj-lt"/>
              <a:buAutoNum type="alphaLcParenR"/>
            </a:pPr>
            <a:r>
              <a:rPr lang="fr-FR" sz="1500" dirty="0"/>
              <a:t>des images réalistes représentant un mineur se livrant à un </a:t>
            </a:r>
            <a:r>
              <a:rPr lang="fr-FR" sz="1500" dirty="0" err="1"/>
              <a:t>comporment</a:t>
            </a:r>
            <a:r>
              <a:rPr lang="fr-FR" sz="1500" dirty="0"/>
              <a:t> sexuellement explicite</a:t>
            </a:r>
            <a:r>
              <a:rPr lang="en-US" sz="1500" dirty="0"/>
              <a:t>. </a:t>
            </a:r>
          </a:p>
          <a:p>
            <a:pPr algn="just"/>
            <a:endParaRPr lang="en-US" sz="500" dirty="0"/>
          </a:p>
          <a:p>
            <a:pPr marL="285750" indent="-285750" algn="just">
              <a:buFont typeface="Wingdings" panose="05000000000000000000" pitchFamily="2" charset="2"/>
              <a:buChar char="Ø"/>
            </a:pPr>
            <a:r>
              <a:rPr lang="en-US" sz="1500" dirty="0"/>
              <a:t>3 </a:t>
            </a:r>
            <a:r>
              <a:rPr lang="fr-FR" sz="1500" dirty="0"/>
              <a:t>Aux fins du paragraphe 2 ci-dessus, le terme «</a:t>
            </a:r>
            <a:r>
              <a:rPr lang="fr-FR" sz="1500" b="1" dirty="0">
                <a:solidFill>
                  <a:srgbClr val="FF0000"/>
                </a:solidFill>
              </a:rPr>
              <a:t>mineur</a:t>
            </a:r>
            <a:r>
              <a:rPr lang="fr-FR" sz="1500" dirty="0"/>
              <a:t>» désigne toute personne âgée de </a:t>
            </a:r>
            <a:r>
              <a:rPr lang="fr-FR" sz="1500" b="1" dirty="0">
                <a:solidFill>
                  <a:srgbClr val="FF0000"/>
                </a:solidFill>
              </a:rPr>
              <a:t>moins de 18 ans</a:t>
            </a:r>
            <a:r>
              <a:rPr lang="fr-FR" sz="1500" dirty="0"/>
              <a:t>. Une Partie peut toutefois exiger une limite d’âge inférieure, qui doit être au minimum de 16 ans</a:t>
            </a:r>
            <a:r>
              <a:rPr lang="en-US" sz="1500" dirty="0"/>
              <a:t>. </a:t>
            </a:r>
          </a:p>
          <a:p>
            <a:pPr marL="285750" indent="-285750" algn="just">
              <a:buFont typeface="Wingdings" panose="05000000000000000000" pitchFamily="2" charset="2"/>
              <a:buChar char="Ø"/>
            </a:pPr>
            <a:endParaRPr lang="en-US" sz="1050" dirty="0"/>
          </a:p>
          <a:p>
            <a:pPr marL="285750" indent="-285750" algn="just">
              <a:buFont typeface="Wingdings" panose="05000000000000000000" pitchFamily="2" charset="2"/>
              <a:buChar char="Ø"/>
            </a:pPr>
            <a:r>
              <a:rPr lang="fr-FR" sz="1500" dirty="0"/>
              <a:t>Une Partie peut se réserver le droit de ne pas appliquer, en tout ou en partie, les paragraphes 1, alinéas d. et e, et 2, alinéas b. et c</a:t>
            </a:r>
            <a:r>
              <a:rPr lang="en-US" sz="1500" dirty="0"/>
              <a:t>.</a:t>
            </a:r>
            <a:endParaRPr lang="en-GB" sz="1500" dirty="0"/>
          </a:p>
        </p:txBody>
      </p:sp>
    </p:spTree>
    <p:extLst>
      <p:ext uri="{BB962C8B-B14F-4D97-AF65-F5344CB8AC3E}">
        <p14:creationId xmlns:p14="http://schemas.microsoft.com/office/powerpoint/2010/main" val="1071498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dirty="0">
                <a:latin typeface="+mn-lt"/>
              </a:rPr>
              <a:t>atteintes à la propriété intellectuelle et aux droits connexes</a:t>
            </a:r>
            <a:endParaRPr lang="en-US" sz="3200" dirty="0">
              <a:latin typeface="+mn-lt"/>
            </a:endParaRPr>
          </a:p>
        </p:txBody>
      </p:sp>
      <p:sp>
        <p:nvSpPr>
          <p:cNvPr id="3" name="Text Placeholder 2"/>
          <p:cNvSpPr>
            <a:spLocks noGrp="1"/>
          </p:cNvSpPr>
          <p:nvPr>
            <p:ph type="body" idx="1"/>
          </p:nvPr>
        </p:nvSpPr>
        <p:spPr/>
        <p:txBody>
          <a:bodyPr>
            <a:normAutofit fontScale="92500"/>
          </a:bodyPr>
          <a:lstStyle/>
          <a:p>
            <a:r>
              <a:rPr lang="en-GB" dirty="0">
                <a:latin typeface="Verdana" panose="020B0604030504040204" pitchFamily="34" charset="0"/>
                <a:ea typeface="Verdana" panose="020B0604030504040204" pitchFamily="34" charset="0"/>
              </a:rPr>
              <a:t>Dispositions de fond de la Convention de Budapest (</a:t>
            </a:r>
            <a:r>
              <a:rPr lang="en-GB" dirty="0" err="1">
                <a:latin typeface="Verdana" panose="020B0604030504040204" pitchFamily="34" charset="0"/>
                <a:ea typeface="Verdana" panose="020B0604030504040204" pitchFamily="34" charset="0"/>
              </a:rPr>
              <a:t>Partie</a:t>
            </a:r>
            <a:r>
              <a:rPr lang="en-GB" dirty="0">
                <a:latin typeface="Verdana" panose="020B0604030504040204" pitchFamily="34" charset="0"/>
                <a:ea typeface="Verdana" panose="020B0604030504040204" pitchFamily="34" charset="0"/>
              </a:rPr>
              <a:t> 2)</a:t>
            </a:r>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32</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4</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44496" y="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5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None/>
              <a:defRPr/>
            </a:pPr>
            <a:r>
              <a:rPr lang="en-GB" altLang="sr-Latn-RS" sz="2600" b="1" i="1" dirty="0"/>
              <a:t>Droits de </a:t>
            </a:r>
            <a:r>
              <a:rPr lang="en-GB" altLang="sr-Latn-RS" sz="2600" b="1" i="1" dirty="0" err="1"/>
              <a:t>propriété</a:t>
            </a:r>
            <a:r>
              <a:rPr lang="en-GB" altLang="sr-Latn-RS" sz="2600" b="1" i="1" dirty="0"/>
              <a:t> </a:t>
            </a:r>
            <a:r>
              <a:rPr lang="en-GB" altLang="sr-Latn-RS" sz="2600" b="1" i="1" dirty="0" err="1"/>
              <a:t>intellectuelle</a:t>
            </a:r>
            <a:endParaRPr lang="en-GB" altLang="sr-Latn-RS" sz="2600" b="1" i="1" dirty="0"/>
          </a:p>
          <a:p>
            <a:pPr marL="0" indent="0" algn="ctr" eaLnBrk="1" hangingPunct="1">
              <a:lnSpc>
                <a:spcPct val="90000"/>
              </a:lnSpc>
              <a:buNone/>
              <a:defRPr/>
            </a:pPr>
            <a:r>
              <a:rPr lang="en-GB" altLang="sr-Latn-RS" sz="2600" b="1" i="1" dirty="0"/>
              <a:t>(Article 10 – Convention de Budapest)</a:t>
            </a:r>
          </a:p>
          <a:p>
            <a:pPr marL="0" indent="0" algn="ctr" eaLnBrk="1" hangingPunct="1">
              <a:lnSpc>
                <a:spcPct val="90000"/>
              </a:lnSpc>
              <a:buNone/>
              <a:defRPr/>
            </a:pPr>
            <a:r>
              <a:rPr lang="en-GB" altLang="sr-Latn-RS" sz="2600" dirty="0"/>
              <a:t> </a:t>
            </a:r>
          </a:p>
          <a:p>
            <a:pPr algn="ctr" eaLnBrk="1" hangingPunct="1">
              <a:lnSpc>
                <a:spcPct val="90000"/>
              </a:lnSpc>
              <a:defRPr/>
            </a:pPr>
            <a:r>
              <a:rPr lang="en-GB" altLang="sr-Latn-RS" sz="2000" dirty="0"/>
              <a:t>ne </a:t>
            </a:r>
            <a:r>
              <a:rPr lang="en-GB" altLang="sr-Latn-RS" sz="2000" dirty="0" err="1"/>
              <a:t>crée</a:t>
            </a:r>
            <a:r>
              <a:rPr lang="en-GB" altLang="sr-Latn-RS" sz="2000" dirty="0"/>
              <a:t> pas de nouveau </a:t>
            </a:r>
            <a:r>
              <a:rPr lang="en-GB" altLang="sr-Latn-RS" sz="2000" dirty="0" err="1"/>
              <a:t>règlement</a:t>
            </a:r>
            <a:r>
              <a:rPr lang="en-GB" altLang="sr-Latn-RS" sz="2000" dirty="0"/>
              <a:t> sur </a:t>
            </a:r>
            <a:r>
              <a:rPr lang="en-GB" altLang="sr-Latn-RS" sz="2000" dirty="0" err="1"/>
              <a:t>ce</a:t>
            </a:r>
            <a:r>
              <a:rPr lang="en-GB" altLang="sr-Latn-RS" sz="2000" dirty="0"/>
              <a:t> </a:t>
            </a:r>
            <a:r>
              <a:rPr lang="en-GB" altLang="sr-Latn-RS" sz="2000" dirty="0" err="1"/>
              <a:t>sujet</a:t>
            </a:r>
            <a:endParaRPr lang="en-GB" altLang="sr-Latn-RS" sz="2000" dirty="0"/>
          </a:p>
          <a:p>
            <a:pPr algn="ctr" eaLnBrk="1" hangingPunct="1">
              <a:lnSpc>
                <a:spcPct val="90000"/>
              </a:lnSpc>
              <a:defRPr/>
            </a:pPr>
            <a:r>
              <a:rPr lang="en-GB" altLang="sr-Latn-RS" sz="2000" dirty="0" err="1"/>
              <a:t>Objet</a:t>
            </a:r>
            <a:r>
              <a:rPr lang="en-GB" altLang="sr-Latn-RS" sz="2000" dirty="0"/>
              <a:t> de la Convention de Budapest</a:t>
            </a:r>
          </a:p>
          <a:p>
            <a:pPr algn="ctr" eaLnBrk="1" hangingPunct="1">
              <a:lnSpc>
                <a:spcPct val="90000"/>
              </a:lnSpc>
              <a:defRPr/>
            </a:pPr>
            <a:r>
              <a:rPr lang="en-GB" altLang="sr-Latn-RS" sz="2000" dirty="0" err="1"/>
              <a:t>d'appliquer</a:t>
            </a:r>
            <a:r>
              <a:rPr lang="en-GB" altLang="sr-Latn-RS" sz="2000" dirty="0"/>
              <a:t> les </a:t>
            </a:r>
            <a:r>
              <a:rPr lang="en-GB" altLang="sr-Latn-RS" sz="2000" dirty="0" err="1"/>
              <a:t>règles</a:t>
            </a:r>
            <a:r>
              <a:rPr lang="en-GB" altLang="sr-Latn-RS" sz="2000" dirty="0"/>
              <a:t> </a:t>
            </a:r>
            <a:r>
              <a:rPr lang="en-GB" altLang="sr-Latn-RS" sz="2000" dirty="0" err="1"/>
              <a:t>antérieures</a:t>
            </a:r>
            <a:r>
              <a:rPr lang="en-GB" altLang="sr-Latn-RS" sz="2000" dirty="0"/>
              <a:t> sur le droit </a:t>
            </a:r>
            <a:r>
              <a:rPr lang="en-GB" altLang="sr-Latn-RS" sz="2000" dirty="0" err="1"/>
              <a:t>d'auteur</a:t>
            </a:r>
            <a:r>
              <a:rPr lang="en-GB" altLang="sr-Latn-RS" sz="2000" dirty="0"/>
              <a:t> : </a:t>
            </a:r>
            <a:r>
              <a:rPr lang="en-GB" altLang="sr-Latn-RS" sz="2000" dirty="0" err="1"/>
              <a:t>ce</a:t>
            </a:r>
            <a:r>
              <a:rPr lang="en-GB" altLang="sr-Latn-RS" sz="2000" dirty="0"/>
              <a:t> qui est </a:t>
            </a:r>
            <a:r>
              <a:rPr lang="en-GB" altLang="sr-Latn-RS" sz="2000" dirty="0" err="1"/>
              <a:t>respecté</a:t>
            </a:r>
            <a:r>
              <a:rPr lang="en-GB" altLang="sr-Latn-RS" sz="2000" dirty="0"/>
              <a:t> dans le monde </a:t>
            </a:r>
            <a:r>
              <a:rPr lang="en-GB" altLang="sr-Latn-RS" sz="2000" dirty="0" err="1"/>
              <a:t>réel</a:t>
            </a:r>
            <a:r>
              <a:rPr lang="en-GB" altLang="sr-Latn-RS" sz="2000" dirty="0"/>
              <a:t> doit </a:t>
            </a:r>
            <a:r>
              <a:rPr lang="en-GB" altLang="sr-Latn-RS" sz="2000" dirty="0" err="1"/>
              <a:t>l'être</a:t>
            </a:r>
            <a:r>
              <a:rPr lang="en-GB" altLang="sr-Latn-RS" sz="2000" dirty="0"/>
              <a:t> </a:t>
            </a:r>
            <a:r>
              <a:rPr lang="en-GB" altLang="sr-Latn-RS" sz="2000" dirty="0" err="1"/>
              <a:t>également</a:t>
            </a:r>
            <a:r>
              <a:rPr lang="en-GB" altLang="sr-Latn-RS" sz="2000" dirty="0"/>
              <a:t> dans la </a:t>
            </a:r>
            <a:r>
              <a:rPr lang="en-GB" altLang="sr-Latn-RS" sz="2000" dirty="0" err="1"/>
              <a:t>réalité</a:t>
            </a:r>
            <a:r>
              <a:rPr lang="en-GB" altLang="sr-Latn-RS" sz="2000" dirty="0"/>
              <a:t> </a:t>
            </a:r>
            <a:r>
              <a:rPr lang="en-GB" altLang="sr-Latn-RS" sz="2000" dirty="0" err="1"/>
              <a:t>en</a:t>
            </a:r>
            <a:r>
              <a:rPr lang="en-GB" altLang="sr-Latn-RS" sz="2000" dirty="0"/>
              <a:t> </a:t>
            </a:r>
            <a:r>
              <a:rPr lang="en-GB" altLang="sr-Latn-RS" sz="2000" dirty="0" err="1"/>
              <a:t>ligne</a:t>
            </a:r>
            <a:endParaRPr lang="en-GB" altLang="sr-Latn-RS" sz="2000" dirty="0"/>
          </a:p>
          <a:p>
            <a:pPr algn="ctr" eaLnBrk="1" hangingPunct="1">
              <a:lnSpc>
                <a:spcPct val="90000"/>
              </a:lnSpc>
              <a:defRPr/>
            </a:pPr>
            <a:r>
              <a:rPr lang="en-GB" altLang="sr-Latn-RS" sz="2000" dirty="0"/>
              <a:t>les </a:t>
            </a:r>
            <a:r>
              <a:rPr lang="en-GB" altLang="sr-Latn-RS" sz="2000" dirty="0" err="1"/>
              <a:t>atteintes</a:t>
            </a:r>
            <a:r>
              <a:rPr lang="en-GB" altLang="sr-Latn-RS" sz="2000" dirty="0"/>
              <a:t> à la </a:t>
            </a:r>
            <a:r>
              <a:rPr lang="en-GB" altLang="sr-Latn-RS" sz="2000" dirty="0" err="1"/>
              <a:t>proprièté</a:t>
            </a:r>
            <a:r>
              <a:rPr lang="en-GB" altLang="sr-Latn-RS" sz="2000" dirty="0"/>
              <a:t> </a:t>
            </a:r>
            <a:r>
              <a:rPr lang="en-GB" altLang="sr-Latn-RS" sz="2000" dirty="0" err="1"/>
              <a:t>intellectuelle</a:t>
            </a:r>
            <a:r>
              <a:rPr lang="en-GB" altLang="sr-Latn-RS" sz="2000" dirty="0"/>
              <a:t> </a:t>
            </a:r>
            <a:r>
              <a:rPr lang="en-GB" altLang="sr-Latn-RS" sz="2000" dirty="0" err="1"/>
              <a:t>en</a:t>
            </a:r>
            <a:r>
              <a:rPr lang="en-GB" altLang="sr-Latn-RS" sz="2000" dirty="0"/>
              <a:t> </a:t>
            </a:r>
            <a:r>
              <a:rPr lang="en-GB" altLang="sr-Latn-RS" sz="2000" dirty="0" err="1"/>
              <a:t>ligne</a:t>
            </a:r>
            <a:r>
              <a:rPr lang="en-GB" altLang="sr-Latn-RS" sz="2000" dirty="0"/>
              <a:t>, </a:t>
            </a:r>
            <a:r>
              <a:rPr lang="en-GB" altLang="sr-Latn-RS" sz="2000" dirty="0" err="1"/>
              <a:t>ou</a:t>
            </a:r>
            <a:r>
              <a:rPr lang="en-GB" altLang="sr-Latn-RS" sz="2000" dirty="0"/>
              <a:t> </a:t>
            </a:r>
            <a:r>
              <a:rPr lang="en-GB" altLang="sr-Latn-RS" sz="2000" dirty="0" err="1"/>
              <a:t>commises</a:t>
            </a:r>
            <a:r>
              <a:rPr lang="en-GB" altLang="sr-Latn-RS" sz="2000" dirty="0"/>
              <a:t> par le </a:t>
            </a:r>
            <a:r>
              <a:rPr lang="en-GB" altLang="sr-Latn-RS" sz="2000" dirty="0" err="1"/>
              <a:t>biais</a:t>
            </a:r>
            <a:r>
              <a:rPr lang="en-GB" altLang="sr-Latn-RS" sz="2000" dirty="0"/>
              <a:t> d'un </a:t>
            </a:r>
            <a:r>
              <a:rPr lang="en-GB" altLang="sr-Latn-RS" sz="2000" dirty="0" err="1"/>
              <a:t>système</a:t>
            </a:r>
            <a:r>
              <a:rPr lang="en-GB" altLang="sr-Latn-RS" sz="2000" dirty="0"/>
              <a:t> </a:t>
            </a:r>
            <a:r>
              <a:rPr lang="en-GB" altLang="sr-Latn-RS" sz="2000" dirty="0" err="1"/>
              <a:t>informatique</a:t>
            </a:r>
            <a:r>
              <a:rPr lang="en-GB" altLang="sr-Latn-RS" sz="2000" dirty="0"/>
              <a:t>, </a:t>
            </a:r>
            <a:r>
              <a:rPr lang="en-GB" altLang="sr-Latn-RS" sz="2000" dirty="0" err="1"/>
              <a:t>doivent</a:t>
            </a:r>
            <a:r>
              <a:rPr lang="en-GB" altLang="sr-Latn-RS" sz="2000" dirty="0"/>
              <a:t> </a:t>
            </a:r>
            <a:r>
              <a:rPr lang="en-GB" altLang="sr-Latn-RS" sz="2000" dirty="0" err="1"/>
              <a:t>être</a:t>
            </a:r>
            <a:r>
              <a:rPr lang="en-GB" altLang="sr-Latn-RS" sz="2000" dirty="0"/>
              <a:t> </a:t>
            </a:r>
            <a:r>
              <a:rPr lang="en-GB" altLang="sr-Latn-RS" sz="2000" dirty="0" err="1"/>
              <a:t>sanctionnées</a:t>
            </a:r>
            <a:r>
              <a:rPr lang="en-GB" altLang="sr-Latn-RS" sz="2000" dirty="0"/>
              <a:t> </a:t>
            </a:r>
            <a:r>
              <a:rPr lang="en-GB" altLang="sr-Latn-RS" sz="2000" dirty="0" err="1"/>
              <a:t>comme</a:t>
            </a:r>
            <a:r>
              <a:rPr lang="en-GB" altLang="sr-Latn-RS" sz="2000" dirty="0"/>
              <a:t> </a:t>
            </a:r>
            <a:r>
              <a:rPr lang="en-GB" altLang="sr-Latn-RS" sz="2000" dirty="0" err="1"/>
              <a:t>si</a:t>
            </a:r>
            <a:r>
              <a:rPr lang="en-GB" altLang="sr-Latn-RS" sz="2000" dirty="0"/>
              <a:t> </a:t>
            </a:r>
            <a:r>
              <a:rPr lang="en-GB" altLang="sr-Latn-RS" sz="2000" dirty="0" err="1"/>
              <a:t>elles</a:t>
            </a:r>
            <a:r>
              <a:rPr lang="en-GB" altLang="sr-Latn-RS" sz="2000" dirty="0"/>
              <a:t> </a:t>
            </a:r>
            <a:r>
              <a:rPr lang="en-GB" altLang="sr-Latn-RS" sz="2000" dirty="0" err="1"/>
              <a:t>étaient</a:t>
            </a:r>
            <a:r>
              <a:rPr lang="en-GB" altLang="sr-Latn-RS" sz="2000" dirty="0"/>
              <a:t> </a:t>
            </a:r>
            <a:r>
              <a:rPr lang="en-GB" altLang="sr-Latn-RS" sz="2000" dirty="0" err="1"/>
              <a:t>commises</a:t>
            </a:r>
            <a:r>
              <a:rPr lang="en-GB" altLang="sr-Latn-RS" sz="2000" dirty="0"/>
              <a:t> dans le monde </a:t>
            </a:r>
            <a:r>
              <a:rPr lang="en-GB" altLang="sr-Latn-RS" sz="2000" dirty="0" err="1"/>
              <a:t>réel</a:t>
            </a:r>
            <a:endParaRPr lang="en-GB" altLang="sr-Latn-RS" sz="2000" dirty="0"/>
          </a:p>
          <a:p>
            <a:pPr algn="ctr" eaLnBrk="1" hangingPunct="1">
              <a:lnSpc>
                <a:spcPct val="90000"/>
              </a:lnSpc>
              <a:defRPr/>
            </a:pPr>
            <a:endParaRPr lang="en-GB" altLang="sr-Latn-RS" sz="2000" dirty="0"/>
          </a:p>
          <a:p>
            <a:pPr algn="ctr" eaLnBrk="1" hangingPunct="1">
              <a:lnSpc>
                <a:spcPct val="90000"/>
              </a:lnSpc>
              <a:defRPr/>
            </a:pPr>
            <a:r>
              <a:rPr lang="en-GB" altLang="sr-Latn-RS" sz="2000" dirty="0"/>
              <a:t>La Convention de Budapest fait </a:t>
            </a:r>
            <a:r>
              <a:rPr lang="en-GB" altLang="sr-Latn-RS" sz="2000" dirty="0" err="1"/>
              <a:t>référence</a:t>
            </a:r>
            <a:r>
              <a:rPr lang="en-GB" altLang="sr-Latn-RS" sz="2000" dirty="0"/>
              <a:t> aux </a:t>
            </a:r>
            <a:r>
              <a:rPr lang="en-GB" altLang="sr-Latn-RS" sz="2000" dirty="0" err="1"/>
              <a:t>traités</a:t>
            </a:r>
            <a:r>
              <a:rPr lang="en-GB" altLang="sr-Latn-RS" sz="2000" dirty="0"/>
              <a:t> </a:t>
            </a:r>
            <a:r>
              <a:rPr lang="en-GB" altLang="sr-Latn-RS" sz="2000" dirty="0" err="1"/>
              <a:t>internationaux</a:t>
            </a:r>
            <a:r>
              <a:rPr lang="en-GB" altLang="sr-Latn-RS" sz="2000" dirty="0"/>
              <a:t> </a:t>
            </a:r>
            <a:r>
              <a:rPr lang="en-GB" altLang="sr-Latn-RS" sz="2000" dirty="0" err="1"/>
              <a:t>existants</a:t>
            </a:r>
            <a:r>
              <a:rPr lang="en-GB" altLang="sr-Latn-RS" sz="2000" dirty="0"/>
              <a:t> </a:t>
            </a:r>
          </a:p>
          <a:p>
            <a:pPr algn="ctr" eaLnBrk="1" hangingPunct="1">
              <a:lnSpc>
                <a:spcPct val="90000"/>
              </a:lnSpc>
              <a:defRPr/>
            </a:pPr>
            <a:r>
              <a:rPr lang="en-GB" altLang="sr-Latn-RS" sz="2000" dirty="0"/>
              <a:t>Accord de Paris du 24 </a:t>
            </a:r>
            <a:r>
              <a:rPr lang="en-GB" altLang="sr-Latn-RS" sz="2000" dirty="0" err="1"/>
              <a:t>juillet</a:t>
            </a:r>
            <a:r>
              <a:rPr lang="en-GB" altLang="sr-Latn-RS" sz="2000" dirty="0"/>
              <a:t> 1971</a:t>
            </a:r>
          </a:p>
          <a:p>
            <a:pPr algn="ctr" eaLnBrk="1" hangingPunct="1">
              <a:lnSpc>
                <a:spcPct val="90000"/>
              </a:lnSpc>
              <a:defRPr/>
            </a:pPr>
            <a:r>
              <a:rPr lang="en-GB" altLang="sr-Latn-RS" sz="2000" dirty="0"/>
              <a:t>Convention de Berne</a:t>
            </a:r>
          </a:p>
          <a:p>
            <a:pPr algn="ctr" eaLnBrk="1" hangingPunct="1">
              <a:lnSpc>
                <a:spcPct val="90000"/>
              </a:lnSpc>
              <a:defRPr/>
            </a:pPr>
            <a:r>
              <a:rPr lang="en-GB" altLang="sr-Latn-RS" sz="2000" dirty="0" err="1"/>
              <a:t>Traités</a:t>
            </a:r>
            <a:r>
              <a:rPr lang="en-GB" altLang="sr-Latn-RS" sz="2000" dirty="0"/>
              <a:t> de </a:t>
            </a:r>
            <a:r>
              <a:rPr lang="en-GB" altLang="sr-Latn-RS" sz="2000" dirty="0" err="1"/>
              <a:t>l'OMPI</a:t>
            </a:r>
            <a:endParaRPr lang="en-GB" altLang="sr-Latn-RS" sz="2000" dirty="0"/>
          </a:p>
        </p:txBody>
      </p:sp>
    </p:spTree>
    <p:extLst>
      <p:ext uri="{BB962C8B-B14F-4D97-AF65-F5344CB8AC3E}">
        <p14:creationId xmlns:p14="http://schemas.microsoft.com/office/powerpoint/2010/main" val="88259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5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3">
            <a:extLst>
              <a:ext uri="{FF2B5EF4-FFF2-40B4-BE49-F238E27FC236}">
                <a16:creationId xmlns="" xmlns:a16="http://schemas.microsoft.com/office/drawing/2014/main"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 xmlns:a16="http://schemas.microsoft.com/office/drawing/2014/main"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5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3">
            <a:extLst>
              <a:ext uri="{FF2B5EF4-FFF2-40B4-BE49-F238E27FC236}">
                <a16:creationId xmlns="" xmlns:a16="http://schemas.microsoft.com/office/drawing/2014/main"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43417" y="1336957"/>
            <a:ext cx="4309533" cy="4016484"/>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les </a:t>
            </a:r>
            <a:r>
              <a:rPr lang="fr-FR" sz="1500" b="1" dirty="0">
                <a:solidFill>
                  <a:srgbClr val="FF0000"/>
                </a:solidFill>
              </a:rPr>
              <a:t>atteintes à la propriété intellectuelle</a:t>
            </a:r>
            <a:r>
              <a:rPr lang="fr-FR" sz="1500" dirty="0"/>
              <a:t>, </a:t>
            </a:r>
            <a:r>
              <a:rPr lang="fr-FR" sz="1500" b="1" dirty="0">
                <a:solidFill>
                  <a:srgbClr val="FF0000"/>
                </a:solidFill>
              </a:rPr>
              <a:t>définies par la législation </a:t>
            </a:r>
            <a:r>
              <a:rPr lang="fr-FR" sz="1500" dirty="0"/>
              <a:t>de ladite Partie, </a:t>
            </a:r>
            <a:r>
              <a:rPr lang="fr-FR" sz="1500" b="1" dirty="0">
                <a:solidFill>
                  <a:srgbClr val="FF0000"/>
                </a:solidFill>
              </a:rPr>
              <a:t>conformément aux obligations que celle-ci a souscrites en application de l’Acte de Paris du 24 juillet 1971 portant révision de la Convention de Berne pour la protection des œuvres littéraires et artistiques, de l’Accord sur les aspects commerciaux des droits de propriété intellectuelle et du traité de l’OMPI sur la propriété intellectuelle</a:t>
            </a:r>
            <a:r>
              <a:rPr lang="fr-FR" sz="1500" dirty="0"/>
              <a:t>, à l’exception de tout droit moral conféré par ces conventions, lorsque de tels actes sont commis </a:t>
            </a:r>
            <a:r>
              <a:rPr lang="fr-FR" sz="1500" b="1" dirty="0">
                <a:solidFill>
                  <a:srgbClr val="FF0000"/>
                </a:solidFill>
              </a:rPr>
              <a:t>délibérément</a:t>
            </a:r>
            <a:r>
              <a:rPr lang="fr-FR" sz="1500" dirty="0"/>
              <a:t>, à une échelle commerciale et </a:t>
            </a:r>
            <a:r>
              <a:rPr lang="fr-FR" sz="1500" b="1" dirty="0">
                <a:solidFill>
                  <a:srgbClr val="FF0000"/>
                </a:solidFill>
              </a:rPr>
              <a:t>au moyen d’un système informatique</a:t>
            </a:r>
            <a:r>
              <a:rPr lang="fr-FR" sz="1500" dirty="0"/>
              <a:t>.</a:t>
            </a:r>
          </a:p>
        </p:txBody>
      </p:sp>
      <p:sp>
        <p:nvSpPr>
          <p:cNvPr id="6" name="Rectangle 5">
            <a:extLst>
              <a:ext uri="{FF2B5EF4-FFF2-40B4-BE49-F238E27FC236}">
                <a16:creationId xmlns="" xmlns:a16="http://schemas.microsoft.com/office/drawing/2014/main" id="{524B6456-681F-2F44-A01A-AD3514E81BD2}"/>
              </a:ext>
            </a:extLst>
          </p:cNvPr>
          <p:cNvSpPr/>
          <p:nvPr/>
        </p:nvSpPr>
        <p:spPr>
          <a:xfrm>
            <a:off x="4653280" y="1336957"/>
            <a:ext cx="3992880" cy="3093154"/>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err="1"/>
              <a:t>Incrime</a:t>
            </a:r>
            <a:r>
              <a:rPr lang="en-US" sz="1500" dirty="0"/>
              <a:t> les </a:t>
            </a:r>
            <a:r>
              <a:rPr lang="en-US" sz="1500" dirty="0" err="1"/>
              <a:t>atteintes</a:t>
            </a:r>
            <a:r>
              <a:rPr lang="en-US" sz="1500" dirty="0"/>
              <a:t> </a:t>
            </a:r>
            <a:r>
              <a:rPr lang="en-US" sz="1500" dirty="0" err="1"/>
              <a:t>volontaires</a:t>
            </a:r>
            <a:r>
              <a:rPr lang="en-US" sz="1500" dirty="0"/>
              <a:t> au droit </a:t>
            </a:r>
            <a:r>
              <a:rPr lang="en-US" sz="1500" dirty="0" err="1"/>
              <a:t>d'auteur</a:t>
            </a:r>
            <a:r>
              <a:rPr lang="en-US" sz="1500" dirty="0"/>
              <a:t> et aux droits </a:t>
            </a:r>
            <a:r>
              <a:rPr lang="en-US" sz="1500" dirty="0" err="1"/>
              <a:t>connexes</a:t>
            </a:r>
            <a:r>
              <a:rPr lang="en-US" sz="1500" dirty="0"/>
              <a:t> </a:t>
            </a:r>
            <a:r>
              <a:rPr lang="en-US" sz="1500" dirty="0" err="1"/>
              <a:t>découlant</a:t>
            </a:r>
            <a:r>
              <a:rPr lang="en-US" sz="1500" dirty="0"/>
              <a:t> des accords </a:t>
            </a:r>
            <a:r>
              <a:rPr lang="en-US" sz="1500" dirty="0" err="1"/>
              <a:t>énumérés</a:t>
            </a:r>
            <a:r>
              <a:rPr lang="en-US" sz="1500" dirty="0"/>
              <a:t> dans </a:t>
            </a:r>
            <a:r>
              <a:rPr lang="en-US" sz="1500" dirty="0" err="1"/>
              <a:t>l'article</a:t>
            </a:r>
            <a:r>
              <a:rPr lang="en-US" sz="1500" dirty="0"/>
              <a:t>, </a:t>
            </a:r>
            <a:r>
              <a:rPr lang="en-US" sz="1500" dirty="0" err="1"/>
              <a:t>lorsque</a:t>
            </a:r>
            <a:r>
              <a:rPr lang="en-US" sz="1500" dirty="0"/>
              <a:t> </a:t>
            </a:r>
            <a:r>
              <a:rPr lang="en-US" sz="1500" dirty="0" err="1"/>
              <a:t>ces</a:t>
            </a:r>
            <a:r>
              <a:rPr lang="en-US" sz="1500" dirty="0"/>
              <a:t> </a:t>
            </a:r>
            <a:r>
              <a:rPr lang="en-US" sz="1500" dirty="0" err="1"/>
              <a:t>atteintes</a:t>
            </a:r>
            <a:r>
              <a:rPr lang="en-US" sz="1500" dirty="0"/>
              <a:t> </a:t>
            </a:r>
            <a:r>
              <a:rPr lang="en-US" sz="1500" dirty="0" err="1"/>
              <a:t>ont</a:t>
            </a:r>
            <a:r>
              <a:rPr lang="en-US" sz="1500" dirty="0"/>
              <a:t> </a:t>
            </a:r>
            <a:r>
              <a:rPr lang="en-US" sz="1500" dirty="0" err="1"/>
              <a:t>été</a:t>
            </a:r>
            <a:r>
              <a:rPr lang="en-US" sz="1500" dirty="0"/>
              <a:t> </a:t>
            </a:r>
            <a:r>
              <a:rPr lang="en-US" sz="1500" dirty="0" err="1"/>
              <a:t>commises</a:t>
            </a:r>
            <a:r>
              <a:rPr lang="en-US" sz="1500" dirty="0"/>
              <a:t> au </a:t>
            </a:r>
            <a:r>
              <a:rPr lang="en-US" sz="1500" dirty="0" err="1"/>
              <a:t>moyen</a:t>
            </a:r>
            <a:r>
              <a:rPr lang="en-US" sz="1500" dirty="0"/>
              <a:t> d'un </a:t>
            </a:r>
            <a:r>
              <a:rPr lang="en-US" sz="1500" dirty="0" err="1"/>
              <a:t>système</a:t>
            </a:r>
            <a:r>
              <a:rPr lang="en-US" sz="1500" dirty="0"/>
              <a:t> </a:t>
            </a:r>
            <a:r>
              <a:rPr lang="en-US" sz="1500" dirty="0" err="1"/>
              <a:t>informatique</a:t>
            </a:r>
            <a:r>
              <a:rPr lang="en-US" sz="1500" dirty="0"/>
              <a:t> et </a:t>
            </a:r>
            <a:r>
              <a:rPr lang="en-US" sz="1500" dirty="0" err="1"/>
              <a:t>à</a:t>
            </a:r>
            <a:r>
              <a:rPr lang="en-US" sz="1500" dirty="0"/>
              <a:t> </a:t>
            </a:r>
            <a:r>
              <a:rPr lang="en-US" sz="1500" dirty="0" err="1"/>
              <a:t>une</a:t>
            </a:r>
            <a:r>
              <a:rPr lang="en-US" sz="1500" dirty="0"/>
              <a:t> </a:t>
            </a:r>
            <a:r>
              <a:rPr lang="en-US" sz="1500" dirty="0" err="1"/>
              <a:t>échelle</a:t>
            </a:r>
            <a:r>
              <a:rPr lang="en-US" sz="1500" dirty="0"/>
              <a:t> </a:t>
            </a:r>
            <a:r>
              <a:rPr lang="en-US" sz="1500" dirty="0" err="1"/>
              <a:t>commerciale</a:t>
            </a:r>
            <a:r>
              <a:rPr lang="en-US" sz="1500" dirty="0"/>
              <a:t>.</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La disposition </a:t>
            </a:r>
            <a:r>
              <a:rPr lang="en-US" sz="1500" dirty="0" err="1"/>
              <a:t>garantit</a:t>
            </a:r>
            <a:r>
              <a:rPr lang="en-US" sz="1500" dirty="0"/>
              <a:t> </a:t>
            </a:r>
            <a:r>
              <a:rPr lang="en-US" sz="1500" dirty="0" err="1"/>
              <a:t>simplement</a:t>
            </a:r>
            <a:r>
              <a:rPr lang="en-US" sz="1500" dirty="0"/>
              <a:t> que les infractions aux droits </a:t>
            </a:r>
            <a:r>
              <a:rPr lang="en-US" sz="1500" dirty="0" err="1"/>
              <a:t>d'auteur</a:t>
            </a:r>
            <a:r>
              <a:rPr lang="en-US" sz="1500" dirty="0"/>
              <a:t> </a:t>
            </a:r>
            <a:r>
              <a:rPr lang="en-US" sz="1500" dirty="0" err="1"/>
              <a:t>existantes</a:t>
            </a:r>
            <a:r>
              <a:rPr lang="en-US" sz="1500" dirty="0"/>
              <a:t> </a:t>
            </a:r>
            <a:r>
              <a:rPr lang="en-US" sz="1500" dirty="0" err="1"/>
              <a:t>adoptées</a:t>
            </a:r>
            <a:r>
              <a:rPr lang="en-US" sz="1500" dirty="0"/>
              <a:t> </a:t>
            </a:r>
            <a:r>
              <a:rPr lang="en-US" sz="1500" dirty="0" err="1"/>
              <a:t>en</a:t>
            </a:r>
            <a:r>
              <a:rPr lang="en-US" sz="1500" dirty="0"/>
              <a:t> vertu </a:t>
            </a:r>
            <a:r>
              <a:rPr lang="en-US" sz="1500" dirty="0" err="1"/>
              <a:t>d'obligations</a:t>
            </a:r>
            <a:r>
              <a:rPr lang="en-US" sz="1500" dirty="0"/>
              <a:t> </a:t>
            </a:r>
            <a:r>
              <a:rPr lang="en-US" sz="1500" dirty="0" err="1"/>
              <a:t>internationales</a:t>
            </a:r>
            <a:r>
              <a:rPr lang="en-US" sz="1500" dirty="0"/>
              <a:t> </a:t>
            </a:r>
            <a:r>
              <a:rPr lang="en-US" sz="1500" dirty="0" err="1"/>
              <a:t>s'appliquent</a:t>
            </a:r>
            <a:r>
              <a:rPr lang="en-US" sz="1500" dirty="0"/>
              <a:t> aux </a:t>
            </a:r>
            <a:r>
              <a:rPr lang="en-US" sz="1500" dirty="0" err="1"/>
              <a:t>actes</a:t>
            </a:r>
            <a:r>
              <a:rPr lang="en-US" sz="1500" dirty="0"/>
              <a:t> </a:t>
            </a:r>
            <a:r>
              <a:rPr lang="en-US" sz="1500" dirty="0" err="1"/>
              <a:t>commis</a:t>
            </a:r>
            <a:r>
              <a:rPr lang="en-US" sz="1500" dirty="0"/>
              <a:t> au </a:t>
            </a:r>
            <a:r>
              <a:rPr lang="en-US" sz="1500" dirty="0" err="1"/>
              <a:t>moyen</a:t>
            </a:r>
            <a:r>
              <a:rPr lang="en-US" sz="1500" dirty="0"/>
              <a:t> d'un </a:t>
            </a:r>
            <a:r>
              <a:rPr lang="en-US" sz="1500" dirty="0" err="1"/>
              <a:t>système</a:t>
            </a:r>
            <a:r>
              <a:rPr lang="en-US" sz="1500" dirty="0"/>
              <a:t> </a:t>
            </a:r>
            <a:r>
              <a:rPr lang="en-US" sz="1500" dirty="0" err="1"/>
              <a:t>informatique</a:t>
            </a:r>
            <a:r>
              <a:rPr lang="en-US" sz="1500" dirty="0"/>
              <a:t>.</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44624"/>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0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a:t>
            </a:r>
            <a:r>
              <a:rPr lang="en-GB" sz="2000" dirty="0">
                <a:solidFill>
                  <a:schemeClr val="bg1"/>
                </a:solidFill>
                <a:latin typeface="Verdana" panose="020B0604030504040204" pitchFamily="34" charset="0"/>
                <a:ea typeface="Verdana" panose="020B0604030504040204" pitchFamily="34" charset="0"/>
                <a:cs typeface="Verdana" charset="0"/>
              </a:rPr>
              <a:t> (“violation des droits </a:t>
            </a:r>
            <a:r>
              <a:rPr lang="en-GB" sz="2000" dirty="0" err="1">
                <a:solidFill>
                  <a:schemeClr val="bg1"/>
                </a:solidFill>
                <a:latin typeface="Verdana" panose="020B0604030504040204" pitchFamily="34" charset="0"/>
                <a:ea typeface="Verdana" panose="020B0604030504040204" pitchFamily="34" charset="0"/>
                <a:cs typeface="Verdana" charset="0"/>
              </a:rPr>
              <a:t>d'auteur</a:t>
            </a:r>
            <a:r>
              <a:rPr lang="en-GB" sz="20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860029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478149"/>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les atteintes à la propriété intellectuelle, définies par la législation de ladite Partie, conformément aux obligations que celle-ci a souscrites en application de l’Acte de Paris du 24 juillet 1971 portant révision de la Convention de Berne pour la protection des œuvres littéraires et artistiques, de l’Accord sur les aspects commerciaux des droits de propriété intellectuelle et du traité de l’OMPI sur la propriété intellectuelle, à l’exception de tout droit moral conféré par ces conventions, lorsque de tels actes sont commis délibérément, à une </a:t>
            </a:r>
            <a:r>
              <a:rPr lang="fr-FR" sz="1500" b="1" dirty="0">
                <a:solidFill>
                  <a:srgbClr val="FF0000"/>
                </a:solidFill>
              </a:rPr>
              <a:t>échelle commerciale </a:t>
            </a:r>
            <a:r>
              <a:rPr lang="fr-FR" sz="1500" dirty="0"/>
              <a:t>et au moyen d’un système informatique.</a:t>
            </a:r>
          </a:p>
        </p:txBody>
      </p:sp>
      <p:sp>
        <p:nvSpPr>
          <p:cNvPr id="6" name="Rectangle 5">
            <a:extLst>
              <a:ext uri="{FF2B5EF4-FFF2-40B4-BE49-F238E27FC236}">
                <a16:creationId xmlns="" xmlns:a16="http://schemas.microsoft.com/office/drawing/2014/main" id="{524B6456-681F-2F44-A01A-AD3514E81BD2}"/>
              </a:ext>
            </a:extLst>
          </p:cNvPr>
          <p:cNvSpPr/>
          <p:nvPr/>
        </p:nvSpPr>
        <p:spPr>
          <a:xfrm>
            <a:off x="4622800" y="1336957"/>
            <a:ext cx="4003040" cy="2554545"/>
          </a:xfrm>
          <a:prstGeom prst="rect">
            <a:avLst/>
          </a:prstGeom>
          <a:solidFill>
            <a:schemeClr val="bg1"/>
          </a:solidFill>
        </p:spPr>
        <p:txBody>
          <a:bodyPr wrap="square">
            <a:spAutoFit/>
          </a:bodyPr>
          <a:lstStyle/>
          <a:p>
            <a:pPr marL="342900" indent="-342900" algn="just">
              <a:buFont typeface="Wingdings" pitchFamily="2" charset="2"/>
              <a:buChar char="ü"/>
            </a:pPr>
            <a:r>
              <a:rPr lang="en-US" sz="1600" dirty="0" err="1"/>
              <a:t>Conformément</a:t>
            </a:r>
            <a:r>
              <a:rPr lang="en-US" sz="1600" dirty="0"/>
              <a:t> </a:t>
            </a:r>
            <a:r>
              <a:rPr lang="en-US" sz="1600" dirty="0" err="1"/>
              <a:t>à</a:t>
            </a:r>
            <a:r>
              <a:rPr lang="en-US" sz="1600" dirty="0"/>
              <a:t> </a:t>
            </a:r>
            <a:r>
              <a:rPr lang="en-US" sz="1600" dirty="0" err="1"/>
              <a:t>l'article</a:t>
            </a:r>
            <a:r>
              <a:rPr lang="en-US" sz="1600" dirty="0"/>
              <a:t> 61 de </a:t>
            </a:r>
            <a:r>
              <a:rPr lang="en-US" sz="1600" dirty="0" err="1"/>
              <a:t>l'accord</a:t>
            </a:r>
            <a:r>
              <a:rPr lang="en-US" sz="1600" dirty="0"/>
              <a:t> sur les ADPIC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err="1"/>
              <a:t>Traite</a:t>
            </a:r>
            <a:r>
              <a:rPr lang="en-US" sz="1600" dirty="0"/>
              <a:t> de la </a:t>
            </a:r>
            <a:r>
              <a:rPr lang="en-US" sz="1600" dirty="0" err="1"/>
              <a:t>piraterie</a:t>
            </a:r>
            <a:r>
              <a:rPr lang="en-US" sz="1600" dirty="0"/>
              <a:t> </a:t>
            </a:r>
            <a:r>
              <a:rPr lang="en-US" sz="1600" dirty="0" err="1"/>
              <a:t>à</a:t>
            </a:r>
            <a:r>
              <a:rPr lang="en-US" sz="1600" dirty="0"/>
              <a:t> </a:t>
            </a:r>
            <a:r>
              <a:rPr lang="en-US" sz="1600" dirty="0" err="1"/>
              <a:t>l'échelle</a:t>
            </a:r>
            <a:r>
              <a:rPr lang="en-US" sz="1600" dirty="0"/>
              <a:t> </a:t>
            </a:r>
            <a:r>
              <a:rPr lang="en-US" sz="1600" dirty="0" err="1"/>
              <a:t>commerciale</a:t>
            </a:r>
            <a:r>
              <a:rPr lang="en-US" sz="1600" dirty="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Les parties </a:t>
            </a:r>
            <a:r>
              <a:rPr lang="en-US" sz="1600" dirty="0" err="1"/>
              <a:t>peuvent</a:t>
            </a:r>
            <a:r>
              <a:rPr lang="en-US" sz="1600" dirty="0"/>
              <a:t> </a:t>
            </a:r>
            <a:r>
              <a:rPr lang="en-US" sz="1600" dirty="0" err="1"/>
              <a:t>aller</a:t>
            </a:r>
            <a:r>
              <a:rPr lang="en-US" sz="1600" dirty="0"/>
              <a:t> au-</a:t>
            </a:r>
            <a:r>
              <a:rPr lang="en-US" sz="1600" dirty="0" err="1"/>
              <a:t>delà</a:t>
            </a:r>
            <a:r>
              <a:rPr lang="en-US" sz="1600" dirty="0"/>
              <a:t> du </a:t>
            </a:r>
            <a:r>
              <a:rPr lang="en-US" sz="1600" dirty="0" err="1"/>
              <a:t>seuil</a:t>
            </a:r>
            <a:r>
              <a:rPr lang="en-US" sz="1600" dirty="0"/>
              <a:t> de </a:t>
            </a:r>
            <a:r>
              <a:rPr lang="en-US" sz="1600" dirty="0" err="1"/>
              <a:t>piraterie</a:t>
            </a:r>
            <a:r>
              <a:rPr lang="en-US" sz="1600" dirty="0"/>
              <a:t> </a:t>
            </a:r>
            <a:r>
              <a:rPr lang="en-US" sz="1600" dirty="0" err="1"/>
              <a:t>à</a:t>
            </a:r>
            <a:r>
              <a:rPr lang="en-US" sz="1600" dirty="0"/>
              <a:t> </a:t>
            </a:r>
            <a:r>
              <a:rPr lang="en-US" sz="1600" dirty="0" err="1"/>
              <a:t>l'échelle</a:t>
            </a:r>
            <a:r>
              <a:rPr lang="en-US" sz="1600" dirty="0"/>
              <a:t> </a:t>
            </a:r>
            <a:r>
              <a:rPr lang="en-US" sz="1600" dirty="0" err="1"/>
              <a:t>commerciale</a:t>
            </a:r>
            <a:r>
              <a:rPr lang="en-US" sz="1600" dirty="0"/>
              <a:t> et </a:t>
            </a:r>
            <a:r>
              <a:rPr lang="en-US" sz="1600" dirty="0" err="1"/>
              <a:t>criminaliser</a:t>
            </a:r>
            <a:r>
              <a:rPr lang="en-US" sz="1600" dirty="0"/>
              <a:t> </a:t>
            </a:r>
            <a:r>
              <a:rPr lang="en-US" sz="1600" dirty="0" err="1"/>
              <a:t>d'autres</a:t>
            </a:r>
            <a:r>
              <a:rPr lang="en-US" sz="1600" dirty="0"/>
              <a:t> </a:t>
            </a:r>
            <a:r>
              <a:rPr lang="en-US" sz="1600" dirty="0" err="1"/>
              <a:t>cas</a:t>
            </a:r>
            <a:r>
              <a:rPr lang="en-US" sz="1600" dirty="0"/>
              <a:t> de violation des droits </a:t>
            </a:r>
            <a:r>
              <a:rPr lang="en-US" sz="1600" dirty="0" err="1"/>
              <a:t>d'auteur</a:t>
            </a:r>
            <a:r>
              <a:rPr lang="en-US" sz="1600" dirty="0"/>
              <a:t>.</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5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 </a:t>
            </a:r>
            <a:r>
              <a:rPr lang="en-GB" sz="2500" dirty="0">
                <a:solidFill>
                  <a:schemeClr val="bg1"/>
                </a:solidFill>
                <a:latin typeface="Verdana" panose="020B0604030504040204" pitchFamily="34" charset="0"/>
                <a:ea typeface="Verdana" panose="020B0604030504040204" pitchFamily="34" charset="0"/>
                <a:cs typeface="Verdana" charset="0"/>
              </a:rPr>
              <a:t>(“</a:t>
            </a:r>
            <a:r>
              <a:rPr lang="en-GB" sz="2500" dirty="0" err="1">
                <a:solidFill>
                  <a:schemeClr val="bg1"/>
                </a:solidFill>
                <a:latin typeface="Verdana" panose="020B0604030504040204" pitchFamily="34" charset="0"/>
                <a:ea typeface="Verdana" panose="020B0604030504040204" pitchFamily="34" charset="0"/>
                <a:cs typeface="Verdana" charset="0"/>
              </a:rPr>
              <a:t>échelle</a:t>
            </a:r>
            <a:r>
              <a:rPr lang="en-GB" sz="2500" dirty="0">
                <a:solidFill>
                  <a:schemeClr val="bg1"/>
                </a:solidFill>
                <a:latin typeface="Verdana" panose="020B0604030504040204" pitchFamily="34" charset="0"/>
                <a:ea typeface="Verdana" panose="020B0604030504040204" pitchFamily="34" charset="0"/>
                <a:cs typeface="Verdana" charset="0"/>
              </a:rPr>
              <a:t> </a:t>
            </a:r>
            <a:r>
              <a:rPr lang="en-GB" sz="2500" dirty="0" err="1">
                <a:solidFill>
                  <a:schemeClr val="bg1"/>
                </a:solidFill>
                <a:latin typeface="Verdana" panose="020B0604030504040204" pitchFamily="34" charset="0"/>
                <a:ea typeface="Verdana" panose="020B0604030504040204" pitchFamily="34" charset="0"/>
                <a:cs typeface="Verdana" charset="0"/>
              </a:rPr>
              <a:t>commerciale</a:t>
            </a:r>
            <a:r>
              <a:rPr lang="en-GB" sz="2500" dirty="0">
                <a:solidFill>
                  <a:schemeClr val="bg1"/>
                </a:solidFill>
                <a:latin typeface="Verdana" panose="020B0604030504040204" pitchFamily="34" charset="0"/>
                <a:ea typeface="Verdana" panose="020B0604030504040204" pitchFamily="34" charset="0"/>
                <a:cs typeface="Verdana" charset="0"/>
              </a:rPr>
              <a:t>”)</a:t>
            </a:r>
          </a:p>
        </p:txBody>
      </p:sp>
    </p:spTree>
    <p:extLst>
      <p:ext uri="{BB962C8B-B14F-4D97-AF65-F5344CB8AC3E}">
        <p14:creationId xmlns:p14="http://schemas.microsoft.com/office/powerpoint/2010/main" val="1062163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9437" y="1336957"/>
            <a:ext cx="4174913" cy="4708981"/>
          </a:xfrm>
          <a:prstGeom prst="rect">
            <a:avLst/>
          </a:prstGeom>
        </p:spPr>
        <p:txBody>
          <a:bodyPr wrap="square">
            <a:spAutoFit/>
          </a:bodyPr>
          <a:lstStyle/>
          <a:p>
            <a:pPr marL="342900" indent="-342900" algn="just">
              <a:buFont typeface="Wingdings" pitchFamily="2" charset="2"/>
              <a:buChar char="Ø"/>
            </a:pPr>
            <a:r>
              <a:rPr lang="en-US" sz="1500" dirty="0"/>
              <a:t>2 </a:t>
            </a:r>
            <a:r>
              <a:rPr lang="fr-FR" sz="1500" dirty="0"/>
              <a:t>Chaque Partie adopte les mesures législatives et autres qui se révèlent nécessaires pour ériger en infraction pénale, conformément à son droit interne, les </a:t>
            </a:r>
            <a:r>
              <a:rPr lang="fr-FR" sz="1500" b="1" dirty="0">
                <a:solidFill>
                  <a:srgbClr val="FF0000"/>
                </a:solidFill>
              </a:rPr>
              <a:t>atteintes aux droits connexes </a:t>
            </a:r>
            <a:r>
              <a:rPr lang="fr-FR" sz="1500" dirty="0"/>
              <a:t>définis par la législation de ladite Partie, conformément aux obligations que cette dernière a souscrites en application de la </a:t>
            </a:r>
            <a:r>
              <a:rPr lang="fr-FR" sz="1500" b="1" dirty="0">
                <a:solidFill>
                  <a:srgbClr val="FF0000"/>
                </a:solidFill>
              </a:rPr>
              <a:t>Convention internationale pour la protection des artistes interprètes ou exécutants, des producteurs de phonogrammes et des organismes de radiodiffusion (Convention de Rome), de l’Accord relatif aux aspects commerciaux des droits de propriété intellectuelle et du Traité de l’OMPI sur les interprétations et exécutions, et les phonogrammes, </a:t>
            </a:r>
            <a:r>
              <a:rPr lang="fr-FR" sz="1500" dirty="0"/>
              <a:t>à l’exception de tout droit moral conféré par ces conventions, lorsque de tels actes sont commis </a:t>
            </a:r>
            <a:r>
              <a:rPr lang="fr-FR" sz="1500" b="1" dirty="0">
                <a:solidFill>
                  <a:srgbClr val="FF0000"/>
                </a:solidFill>
              </a:rPr>
              <a:t>délibérément</a:t>
            </a:r>
            <a:r>
              <a:rPr lang="fr-FR" sz="1500" dirty="0"/>
              <a:t>, à une </a:t>
            </a:r>
            <a:r>
              <a:rPr lang="fr-FR" sz="1500" b="1" dirty="0">
                <a:solidFill>
                  <a:srgbClr val="FF0000"/>
                </a:solidFill>
              </a:rPr>
              <a:t>échelle commerciale </a:t>
            </a:r>
            <a:r>
              <a:rPr lang="fr-FR" sz="1500" dirty="0"/>
              <a:t>et </a:t>
            </a:r>
            <a:r>
              <a:rPr lang="fr-FR" sz="1500" b="1" dirty="0">
                <a:solidFill>
                  <a:srgbClr val="FF0000"/>
                </a:solidFill>
              </a:rPr>
              <a:t>au moyen d’un système informatique</a:t>
            </a:r>
            <a:endParaRPr lang="en-GB" sz="1500" b="1" dirty="0">
              <a:solidFill>
                <a:srgbClr val="FF0000"/>
              </a:solidFill>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575968" y="1336957"/>
            <a:ext cx="4245839" cy="2631490"/>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err="1"/>
              <a:t>Incrime</a:t>
            </a:r>
            <a:r>
              <a:rPr lang="en-US" sz="1500" dirty="0"/>
              <a:t> les </a:t>
            </a:r>
            <a:r>
              <a:rPr lang="en-US" sz="1500" dirty="0" err="1"/>
              <a:t>atteintes</a:t>
            </a:r>
            <a:r>
              <a:rPr lang="en-US" sz="1500" dirty="0"/>
              <a:t> </a:t>
            </a:r>
            <a:r>
              <a:rPr lang="en-US" sz="1500" dirty="0" err="1"/>
              <a:t>volontaires</a:t>
            </a:r>
            <a:r>
              <a:rPr lang="en-US" sz="1500" dirty="0"/>
              <a:t> aux droits </a:t>
            </a:r>
            <a:r>
              <a:rPr lang="en-US" sz="1500" dirty="0" err="1"/>
              <a:t>connexes</a:t>
            </a:r>
            <a:r>
              <a:rPr lang="en-US" sz="1500" dirty="0"/>
              <a:t> </a:t>
            </a:r>
            <a:r>
              <a:rPr lang="en-US" sz="1500" dirty="0" err="1"/>
              <a:t>découlant</a:t>
            </a:r>
            <a:r>
              <a:rPr lang="en-US" sz="1500" dirty="0"/>
              <a:t> des accords </a:t>
            </a:r>
            <a:r>
              <a:rPr lang="en-US" sz="1500" dirty="0" err="1"/>
              <a:t>énumérés</a:t>
            </a:r>
            <a:r>
              <a:rPr lang="en-US" sz="1500" dirty="0"/>
              <a:t> dans </a:t>
            </a:r>
            <a:r>
              <a:rPr lang="en-US" sz="1500" dirty="0" err="1"/>
              <a:t>l'article</a:t>
            </a:r>
            <a:r>
              <a:rPr lang="en-US" sz="1500" dirty="0"/>
              <a:t>, </a:t>
            </a:r>
            <a:r>
              <a:rPr lang="en-US" sz="1500" dirty="0" err="1"/>
              <a:t>lorsque</a:t>
            </a:r>
            <a:r>
              <a:rPr lang="en-US" sz="1500" dirty="0"/>
              <a:t> </a:t>
            </a:r>
            <a:r>
              <a:rPr lang="en-US" sz="1500" dirty="0" err="1"/>
              <a:t>ces</a:t>
            </a:r>
            <a:r>
              <a:rPr lang="en-US" sz="1500" dirty="0"/>
              <a:t> </a:t>
            </a:r>
            <a:r>
              <a:rPr lang="en-US" sz="1500" dirty="0" err="1"/>
              <a:t>atteintes</a:t>
            </a:r>
            <a:r>
              <a:rPr lang="en-US" sz="1500" dirty="0"/>
              <a:t> </a:t>
            </a:r>
            <a:r>
              <a:rPr lang="en-US" sz="1500" dirty="0" err="1"/>
              <a:t>ont</a:t>
            </a:r>
            <a:r>
              <a:rPr lang="en-US" sz="1500" dirty="0"/>
              <a:t> </a:t>
            </a:r>
            <a:r>
              <a:rPr lang="en-US" sz="1500" dirty="0" err="1"/>
              <a:t>été</a:t>
            </a:r>
            <a:r>
              <a:rPr lang="en-US" sz="1500" dirty="0"/>
              <a:t> </a:t>
            </a:r>
            <a:r>
              <a:rPr lang="en-US" sz="1500" dirty="0" err="1"/>
              <a:t>commises</a:t>
            </a:r>
            <a:r>
              <a:rPr lang="en-US" sz="1500" dirty="0"/>
              <a:t> au </a:t>
            </a:r>
            <a:r>
              <a:rPr lang="en-US" sz="1500" dirty="0" err="1"/>
              <a:t>moyen</a:t>
            </a:r>
            <a:r>
              <a:rPr lang="en-US" sz="1500" dirty="0"/>
              <a:t> d'un </a:t>
            </a:r>
            <a:r>
              <a:rPr lang="en-US" sz="1500" dirty="0" err="1"/>
              <a:t>système</a:t>
            </a:r>
            <a:r>
              <a:rPr lang="en-US" sz="1500" dirty="0"/>
              <a:t> </a:t>
            </a:r>
            <a:r>
              <a:rPr lang="en-US" sz="1500" dirty="0" err="1"/>
              <a:t>informatique</a:t>
            </a:r>
            <a:r>
              <a:rPr lang="en-US" sz="1500" dirty="0"/>
              <a:t> et </a:t>
            </a:r>
            <a:r>
              <a:rPr lang="en-US" sz="1500" dirty="0" err="1"/>
              <a:t>à</a:t>
            </a:r>
            <a:r>
              <a:rPr lang="en-US" sz="1500" dirty="0"/>
              <a:t> </a:t>
            </a:r>
            <a:r>
              <a:rPr lang="en-US" sz="1500" dirty="0" err="1"/>
              <a:t>une</a:t>
            </a:r>
            <a:r>
              <a:rPr lang="en-US" sz="1500" dirty="0"/>
              <a:t> </a:t>
            </a:r>
            <a:r>
              <a:rPr lang="en-US" sz="1500" dirty="0" err="1"/>
              <a:t>échelle</a:t>
            </a:r>
            <a:r>
              <a:rPr lang="en-US" sz="1500" dirty="0"/>
              <a:t> </a:t>
            </a:r>
            <a:r>
              <a:rPr lang="en-US" sz="1500" dirty="0" err="1"/>
              <a:t>commerciale</a:t>
            </a:r>
            <a:r>
              <a:rPr lang="en-US" sz="1500" dirty="0"/>
              <a:t>.</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La disposition </a:t>
            </a:r>
            <a:r>
              <a:rPr lang="en-US" sz="1500" dirty="0" err="1"/>
              <a:t>garantit</a:t>
            </a:r>
            <a:r>
              <a:rPr lang="en-US" sz="1500" dirty="0"/>
              <a:t> </a:t>
            </a:r>
            <a:r>
              <a:rPr lang="en-US" sz="1500" dirty="0" err="1"/>
              <a:t>simplement</a:t>
            </a:r>
            <a:r>
              <a:rPr lang="en-US" sz="1500" dirty="0"/>
              <a:t> que les infractions </a:t>
            </a:r>
            <a:r>
              <a:rPr lang="en-US" sz="1500" dirty="0" err="1"/>
              <a:t>existantes</a:t>
            </a:r>
            <a:r>
              <a:rPr lang="en-US" sz="1500" dirty="0"/>
              <a:t> </a:t>
            </a:r>
            <a:r>
              <a:rPr lang="en-US" sz="1500" dirty="0" err="1"/>
              <a:t>en</a:t>
            </a:r>
            <a:r>
              <a:rPr lang="en-US" sz="1500" dirty="0"/>
              <a:t> matière de droits </a:t>
            </a:r>
            <a:r>
              <a:rPr lang="en-US" sz="1500" dirty="0" err="1"/>
              <a:t>connexes</a:t>
            </a:r>
            <a:r>
              <a:rPr lang="en-US" sz="1500" dirty="0"/>
              <a:t> </a:t>
            </a:r>
            <a:r>
              <a:rPr lang="en-US" sz="1500" dirty="0" err="1"/>
              <a:t>adoptées</a:t>
            </a:r>
            <a:r>
              <a:rPr lang="en-US" sz="1500" dirty="0"/>
              <a:t> </a:t>
            </a:r>
            <a:r>
              <a:rPr lang="en-US" sz="1500" dirty="0" err="1"/>
              <a:t>en</a:t>
            </a:r>
            <a:r>
              <a:rPr lang="en-US" sz="1500" dirty="0"/>
              <a:t> vertu </a:t>
            </a:r>
            <a:r>
              <a:rPr lang="en-US" sz="1500" dirty="0" err="1"/>
              <a:t>d'obligations</a:t>
            </a:r>
            <a:r>
              <a:rPr lang="en-US" sz="1500" dirty="0"/>
              <a:t> </a:t>
            </a:r>
            <a:r>
              <a:rPr lang="en-US" sz="1500" dirty="0" err="1"/>
              <a:t>internationales</a:t>
            </a:r>
            <a:r>
              <a:rPr lang="en-US" sz="1500" dirty="0"/>
              <a:t> </a:t>
            </a:r>
            <a:r>
              <a:rPr lang="en-US" sz="1500" dirty="0" err="1"/>
              <a:t>s'appliquent</a:t>
            </a:r>
            <a:r>
              <a:rPr lang="en-US" sz="1500" dirty="0"/>
              <a:t> aux </a:t>
            </a:r>
            <a:r>
              <a:rPr lang="en-US" sz="1500" dirty="0" err="1"/>
              <a:t>actes</a:t>
            </a:r>
            <a:r>
              <a:rPr lang="en-US" sz="1500" dirty="0"/>
              <a:t> </a:t>
            </a:r>
            <a:r>
              <a:rPr lang="en-US" sz="1500" dirty="0" err="1"/>
              <a:t>commis</a:t>
            </a:r>
            <a:r>
              <a:rPr lang="en-US" sz="1500" dirty="0"/>
              <a:t> au </a:t>
            </a:r>
            <a:r>
              <a:rPr lang="en-US" sz="1500" dirty="0" err="1"/>
              <a:t>moyen</a:t>
            </a:r>
            <a:r>
              <a:rPr lang="en-US" sz="1500" dirty="0"/>
              <a:t> d'un </a:t>
            </a:r>
            <a:r>
              <a:rPr lang="en-US" sz="1500" dirty="0" err="1"/>
              <a:t>système</a:t>
            </a:r>
            <a:r>
              <a:rPr lang="en-US" sz="1500" dirty="0"/>
              <a:t> </a:t>
            </a:r>
            <a:r>
              <a:rPr lang="en-US" sz="1500" dirty="0" err="1"/>
              <a:t>informatique</a:t>
            </a:r>
            <a:r>
              <a:rPr lang="en-US" sz="1500" dirty="0"/>
              <a:t>.</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13510" y="129540"/>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0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a:t>
            </a:r>
            <a:r>
              <a:rPr lang="en-GB" sz="2000" dirty="0">
                <a:solidFill>
                  <a:schemeClr val="bg1"/>
                </a:solidFill>
                <a:latin typeface="Verdana" panose="020B0604030504040204" pitchFamily="34" charset="0"/>
                <a:ea typeface="Verdana" panose="020B0604030504040204" pitchFamily="34" charset="0"/>
                <a:cs typeface="Verdana" charset="0"/>
              </a:rPr>
              <a:t> (“la violation des droits </a:t>
            </a:r>
            <a:r>
              <a:rPr lang="en-GB" sz="2000" dirty="0" err="1">
                <a:solidFill>
                  <a:schemeClr val="bg1"/>
                </a:solidFill>
                <a:latin typeface="Verdana" panose="020B0604030504040204" pitchFamily="34" charset="0"/>
                <a:ea typeface="Verdana" panose="020B0604030504040204" pitchFamily="34" charset="0"/>
                <a:cs typeface="Verdana" charset="0"/>
              </a:rPr>
              <a:t>connexes</a:t>
            </a:r>
            <a:r>
              <a:rPr lang="en-GB" sz="20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297079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376767" y="1270001"/>
            <a:ext cx="3889351" cy="2631490"/>
          </a:xfrm>
          <a:prstGeom prst="rect">
            <a:avLst/>
          </a:prstGeom>
        </p:spPr>
        <p:txBody>
          <a:bodyPr wrap="square">
            <a:spAutoFit/>
          </a:bodyPr>
          <a:lstStyle/>
          <a:p>
            <a:pPr marL="342900" indent="-342900" algn="just">
              <a:buFont typeface="Wingdings" pitchFamily="2" charset="2"/>
              <a:buChar char="Ø"/>
            </a:pPr>
            <a:r>
              <a:rPr lang="en-US" sz="1500" dirty="0"/>
              <a:t>3 </a:t>
            </a:r>
            <a:r>
              <a:rPr lang="fr-FR" sz="1500" dirty="0"/>
              <a:t>Une Partie peut, dans </a:t>
            </a:r>
            <a:r>
              <a:rPr lang="fr-FR" sz="1500" b="1" dirty="0">
                <a:solidFill>
                  <a:srgbClr val="FF0000"/>
                </a:solidFill>
              </a:rPr>
              <a:t>des circonstances bien délimitée</a:t>
            </a:r>
            <a:r>
              <a:rPr lang="fr-FR" sz="1500" dirty="0"/>
              <a:t>s, se réserver le droit de ne pas imposer de responsabilité pénale au titre des paragraphes 1 et 2 du présent article, à condition que </a:t>
            </a:r>
            <a:r>
              <a:rPr lang="fr-FR" sz="1500" b="1" dirty="0">
                <a:solidFill>
                  <a:srgbClr val="FF0000"/>
                </a:solidFill>
              </a:rPr>
              <a:t>d’autres recours efficaces </a:t>
            </a:r>
            <a:r>
              <a:rPr lang="fr-FR" sz="1500" dirty="0"/>
              <a:t>soient disponibles et qu’une telle </a:t>
            </a:r>
            <a:r>
              <a:rPr lang="fr-FR" sz="1500" b="1" dirty="0">
                <a:solidFill>
                  <a:srgbClr val="FF0000"/>
                </a:solidFill>
              </a:rPr>
              <a:t>réserve ne porte pas atteinte aux obligations internationales incombant à cette Partie </a:t>
            </a:r>
            <a:r>
              <a:rPr lang="fr-FR" sz="1500" dirty="0"/>
              <a:t>en application des instruments internationaux mentionnés aux paragraphes 1 et 2 du présent article</a:t>
            </a:r>
          </a:p>
        </p:txBody>
      </p:sp>
      <p:sp>
        <p:nvSpPr>
          <p:cNvPr id="6" name="Rectangle 5">
            <a:extLst>
              <a:ext uri="{FF2B5EF4-FFF2-40B4-BE49-F238E27FC236}">
                <a16:creationId xmlns="" xmlns:a16="http://schemas.microsoft.com/office/drawing/2014/main" id="{524B6456-681F-2F44-A01A-AD3514E81BD2}"/>
              </a:ext>
            </a:extLst>
          </p:cNvPr>
          <p:cNvSpPr/>
          <p:nvPr/>
        </p:nvSpPr>
        <p:spPr>
          <a:xfrm>
            <a:off x="4451121" y="1270001"/>
            <a:ext cx="4073119" cy="2631490"/>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a:t>Des </a:t>
            </a:r>
            <a:r>
              <a:rPr lang="en-US" sz="1500" dirty="0" err="1"/>
              <a:t>circonstances</a:t>
            </a:r>
            <a:r>
              <a:rPr lang="en-US" sz="1500" dirty="0"/>
              <a:t> bien </a:t>
            </a:r>
            <a:r>
              <a:rPr lang="en-US" sz="1500" dirty="0" err="1"/>
              <a:t>délimitées</a:t>
            </a:r>
            <a:r>
              <a:rPr lang="en-US" sz="1500" dirty="0"/>
              <a:t> </a:t>
            </a:r>
            <a:r>
              <a:rPr lang="en-US" sz="1500" dirty="0" err="1"/>
              <a:t>peuvent</a:t>
            </a:r>
            <a:r>
              <a:rPr lang="en-US" sz="1500" dirty="0"/>
              <a:t> justifier de ne pas imposer de </a:t>
            </a:r>
            <a:r>
              <a:rPr lang="en-US" sz="1500" dirty="0" err="1"/>
              <a:t>responsabilité</a:t>
            </a:r>
            <a:r>
              <a:rPr lang="en-US" sz="1500" dirty="0"/>
              <a:t> </a:t>
            </a:r>
            <a:r>
              <a:rPr lang="en-US" sz="1500" dirty="0" err="1"/>
              <a:t>pénale</a:t>
            </a:r>
            <a:r>
              <a:rPr lang="en-US" sz="1500" dirty="0"/>
              <a:t> pour la violation des droits </a:t>
            </a:r>
            <a:r>
              <a:rPr lang="en-US" sz="1500" dirty="0" err="1"/>
              <a:t>d'auteur</a:t>
            </a:r>
            <a:r>
              <a:rPr lang="en-US" sz="1500" dirty="0"/>
              <a:t> et des droits </a:t>
            </a:r>
            <a:r>
              <a:rPr lang="en-US" sz="1500" dirty="0" err="1"/>
              <a:t>connexes</a:t>
            </a:r>
            <a:r>
              <a:rPr lang="en-US" sz="1500" dirty="0"/>
              <a:t>, </a:t>
            </a:r>
            <a:r>
              <a:rPr lang="en-US" sz="1500" dirty="0" err="1"/>
              <a:t>telles</a:t>
            </a:r>
            <a:r>
              <a:rPr lang="en-US" sz="1500" dirty="0"/>
              <a:t> que :</a:t>
            </a:r>
          </a:p>
          <a:p>
            <a:pPr marL="800100" lvl="1" indent="-342900" algn="just">
              <a:buFont typeface="Wingdings" pitchFamily="2" charset="2"/>
              <a:buChar char="ü"/>
            </a:pPr>
            <a:endParaRPr lang="en-US" sz="1500" dirty="0"/>
          </a:p>
          <a:p>
            <a:pPr marL="800100" lvl="1" indent="-342900" algn="just">
              <a:buFont typeface="Wingdings" pitchFamily="2" charset="2"/>
              <a:buChar char="ü"/>
            </a:pPr>
            <a:r>
              <a:rPr lang="en-US" sz="1500" dirty="0"/>
              <a:t>Les importations </a:t>
            </a:r>
            <a:r>
              <a:rPr lang="en-US" sz="1500" dirty="0" err="1"/>
              <a:t>parallèles</a:t>
            </a:r>
            <a:endParaRPr lang="en-US" sz="1500" dirty="0"/>
          </a:p>
          <a:p>
            <a:pPr marL="800100" lvl="1" indent="-342900" algn="just">
              <a:buFont typeface="Wingdings" pitchFamily="2" charset="2"/>
              <a:buChar char="ü"/>
            </a:pPr>
            <a:r>
              <a:rPr lang="en-US" sz="1500" dirty="0"/>
              <a:t>Les droits de location</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err="1"/>
              <a:t>Toutefois</a:t>
            </a:r>
            <a:r>
              <a:rPr lang="en-US" sz="1500" dirty="0"/>
              <a:t>, des </a:t>
            </a:r>
            <a:r>
              <a:rPr lang="en-US" sz="1500" dirty="0" err="1"/>
              <a:t>recours</a:t>
            </a:r>
            <a:r>
              <a:rPr lang="en-US" sz="1500" dirty="0"/>
              <a:t> </a:t>
            </a:r>
            <a:r>
              <a:rPr lang="en-US" sz="1500" dirty="0" err="1"/>
              <a:t>efficaces</a:t>
            </a:r>
            <a:r>
              <a:rPr lang="en-US" sz="1500" dirty="0"/>
              <a:t> (par </a:t>
            </a:r>
            <a:r>
              <a:rPr lang="en-US" sz="1500" dirty="0" err="1"/>
              <a:t>exemple</a:t>
            </a:r>
            <a:r>
              <a:rPr lang="en-US" sz="1500" dirty="0"/>
              <a:t>, des </a:t>
            </a:r>
            <a:r>
              <a:rPr lang="en-US" sz="1500" dirty="0" err="1"/>
              <a:t>mesures</a:t>
            </a:r>
            <a:r>
              <a:rPr lang="en-US" sz="1500" dirty="0"/>
              <a:t> </a:t>
            </a:r>
            <a:r>
              <a:rPr lang="en-US" sz="1500" dirty="0" err="1"/>
              <a:t>civiles</a:t>
            </a:r>
            <a:r>
              <a:rPr lang="en-US" sz="1500" dirty="0"/>
              <a:t> </a:t>
            </a:r>
            <a:r>
              <a:rPr lang="en-US" sz="1500" dirty="0" err="1"/>
              <a:t>ou</a:t>
            </a:r>
            <a:r>
              <a:rPr lang="en-US" sz="1500" dirty="0"/>
              <a:t> </a:t>
            </a:r>
            <a:r>
              <a:rPr lang="en-US" sz="1500" dirty="0" err="1"/>
              <a:t>administratives</a:t>
            </a:r>
            <a:r>
              <a:rPr lang="en-US" sz="1500" dirty="0"/>
              <a:t>) </a:t>
            </a:r>
            <a:r>
              <a:rPr lang="en-US" sz="1500" dirty="0" err="1"/>
              <a:t>doivent</a:t>
            </a:r>
            <a:r>
              <a:rPr lang="en-US" sz="1500" dirty="0"/>
              <a:t> </a:t>
            </a:r>
            <a:r>
              <a:rPr lang="en-US" sz="1500" dirty="0" err="1"/>
              <a:t>être</a:t>
            </a:r>
            <a:r>
              <a:rPr lang="en-US" sz="1500" dirty="0"/>
              <a:t> </a:t>
            </a:r>
            <a:r>
              <a:rPr lang="en-US" sz="1500" dirty="0" err="1"/>
              <a:t>prévus</a:t>
            </a:r>
            <a:r>
              <a:rPr lang="en-US" sz="1500" dirty="0"/>
              <a:t> dans </a:t>
            </a:r>
            <a:r>
              <a:rPr lang="en-US" sz="1500" dirty="0" err="1"/>
              <a:t>ce</a:t>
            </a:r>
            <a:r>
              <a:rPr lang="en-US" sz="1500" dirty="0"/>
              <a:t> </a:t>
            </a:r>
            <a:r>
              <a:rPr lang="en-US" sz="1500" dirty="0" err="1"/>
              <a:t>cas</a:t>
            </a:r>
            <a:r>
              <a:rPr lang="en-US" sz="1500" dirty="0"/>
              <a: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139700"/>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000" dirty="0">
                <a:solidFill>
                  <a:schemeClr val="bg1"/>
                </a:solidFill>
                <a:latin typeface="Verdana" panose="020B0604030504040204" pitchFamily="34" charset="0"/>
                <a:ea typeface="Verdana" panose="020B0604030504040204" pitchFamily="34" charset="0"/>
                <a:cs typeface="Verdana" charset="0"/>
              </a:rPr>
              <a:t>Atteintes à la propriété intellectuelle et aux droits connexes </a:t>
            </a:r>
            <a:r>
              <a:rPr lang="en-GB" sz="2000" dirty="0">
                <a:solidFill>
                  <a:schemeClr val="bg1"/>
                </a:solidFill>
                <a:latin typeface="Verdana" panose="020B0604030504040204" pitchFamily="34" charset="0"/>
                <a:ea typeface="Verdana" panose="020B0604030504040204" pitchFamily="34" charset="0"/>
                <a:cs typeface="Verdana" charset="0"/>
              </a:rPr>
              <a:t>(“</a:t>
            </a:r>
            <a:r>
              <a:rPr lang="en-GB" sz="2000" dirty="0" err="1">
                <a:solidFill>
                  <a:schemeClr val="bg1"/>
                </a:solidFill>
                <a:latin typeface="Verdana" panose="020B0604030504040204" pitchFamily="34" charset="0"/>
                <a:ea typeface="Verdana" panose="020B0604030504040204" pitchFamily="34" charset="0"/>
                <a:cs typeface="Verdana" charset="0"/>
              </a:rPr>
              <a:t>circonstances</a:t>
            </a:r>
            <a:r>
              <a:rPr lang="en-GB" sz="2000" dirty="0">
                <a:solidFill>
                  <a:schemeClr val="bg1"/>
                </a:solidFill>
                <a:latin typeface="Verdana" panose="020B0604030504040204" pitchFamily="34" charset="0"/>
                <a:ea typeface="Verdana" panose="020B0604030504040204" pitchFamily="34" charset="0"/>
                <a:cs typeface="Verdana" charset="0"/>
              </a:rPr>
              <a:t> </a:t>
            </a:r>
            <a:r>
              <a:rPr lang="en-GB" sz="2000" dirty="0" err="1">
                <a:solidFill>
                  <a:schemeClr val="bg1"/>
                </a:solidFill>
                <a:latin typeface="Verdana" panose="020B0604030504040204" pitchFamily="34" charset="0"/>
                <a:ea typeface="Verdana" panose="020B0604030504040204" pitchFamily="34" charset="0"/>
                <a:cs typeface="Verdana" charset="0"/>
              </a:rPr>
              <a:t>limitées</a:t>
            </a:r>
            <a:r>
              <a:rPr lang="en-GB" sz="20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12052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lgn="just">
              <a:buNone/>
            </a:pPr>
            <a:r>
              <a:rPr lang="en-US" dirty="0" err="1"/>
              <a:t>À</a:t>
            </a:r>
            <a:r>
              <a:rPr lang="en-US" dirty="0"/>
              <a:t> la fin de la session, les </a:t>
            </a:r>
            <a:r>
              <a:rPr lang="en-US" dirty="0" err="1"/>
              <a:t>délégués</a:t>
            </a:r>
            <a:r>
              <a:rPr lang="en-US" dirty="0"/>
              <a:t> </a:t>
            </a:r>
            <a:r>
              <a:rPr lang="en-US" dirty="0" err="1"/>
              <a:t>pourront</a:t>
            </a:r>
            <a:endParaRPr lang="en-US" dirty="0"/>
          </a:p>
          <a:p>
            <a:pPr algn="just"/>
            <a:r>
              <a:rPr lang="en-US" dirty="0"/>
              <a:t>Identifier les </a:t>
            </a:r>
            <a:r>
              <a:rPr lang="en-US" dirty="0" err="1"/>
              <a:t>éléments</a:t>
            </a:r>
            <a:r>
              <a:rPr lang="en-US" dirty="0"/>
              <a:t> qui constituent </a:t>
            </a:r>
            <a:r>
              <a:rPr lang="en-US" dirty="0" err="1"/>
              <a:t>l'infraction</a:t>
            </a:r>
            <a:r>
              <a:rPr lang="en-US" dirty="0"/>
              <a:t> de :</a:t>
            </a:r>
          </a:p>
          <a:p>
            <a:pPr lvl="2" algn="just"/>
            <a:r>
              <a:rPr lang="en-US" dirty="0"/>
              <a:t>Falsification </a:t>
            </a:r>
            <a:r>
              <a:rPr lang="en-US" dirty="0" err="1"/>
              <a:t>informatique</a:t>
            </a:r>
            <a:endParaRPr lang="en-US" dirty="0"/>
          </a:p>
          <a:p>
            <a:pPr lvl="2" algn="just"/>
            <a:r>
              <a:rPr lang="en-US" dirty="0" err="1"/>
              <a:t>Fraude</a:t>
            </a:r>
            <a:r>
              <a:rPr lang="en-US" dirty="0"/>
              <a:t> </a:t>
            </a:r>
            <a:r>
              <a:rPr lang="en-US" dirty="0" err="1"/>
              <a:t>informatique</a:t>
            </a:r>
            <a:endParaRPr lang="en-US" dirty="0"/>
          </a:p>
          <a:p>
            <a:pPr lvl="2" algn="just"/>
            <a:r>
              <a:rPr lang="en-US" dirty="0" err="1"/>
              <a:t>Pornographie</a:t>
            </a:r>
            <a:r>
              <a:rPr lang="en-US" dirty="0"/>
              <a:t> </a:t>
            </a:r>
            <a:r>
              <a:rPr lang="en-US" dirty="0" err="1"/>
              <a:t>enfantine</a:t>
            </a:r>
            <a:r>
              <a:rPr lang="en-US" dirty="0"/>
              <a:t> </a:t>
            </a:r>
          </a:p>
          <a:p>
            <a:pPr lvl="2" algn="just"/>
            <a:r>
              <a:rPr lang="en-US" dirty="0"/>
              <a:t>Violation de la </a:t>
            </a:r>
            <a:r>
              <a:rPr lang="en-US" dirty="0" err="1"/>
              <a:t>propriété</a:t>
            </a:r>
            <a:r>
              <a:rPr lang="en-US" dirty="0"/>
              <a:t> </a:t>
            </a:r>
            <a:r>
              <a:rPr lang="en-US" dirty="0" err="1"/>
              <a:t>intellectuelle</a:t>
            </a:r>
            <a:r>
              <a:rPr lang="en-US" dirty="0"/>
              <a:t> et des droits </a:t>
            </a:r>
            <a:r>
              <a:rPr lang="en-US" dirty="0" err="1"/>
              <a:t>connexes</a:t>
            </a:r>
            <a:endParaRPr lang="en-US" dirty="0"/>
          </a:p>
          <a:p>
            <a:pPr algn="just"/>
            <a:r>
              <a:rPr lang="en-US" dirty="0" err="1"/>
              <a:t>Comprendre</a:t>
            </a:r>
            <a:r>
              <a:rPr lang="en-US" dirty="0"/>
              <a:t> comment la Convention de Budapest </a:t>
            </a:r>
            <a:r>
              <a:rPr lang="en-US" dirty="0" err="1"/>
              <a:t>criminalise</a:t>
            </a:r>
            <a:r>
              <a:rPr lang="en-US" dirty="0"/>
              <a:t> </a:t>
            </a:r>
            <a:r>
              <a:rPr lang="en-US" dirty="0" err="1"/>
              <a:t>l'aide</a:t>
            </a:r>
            <a:r>
              <a:rPr lang="en-US" dirty="0"/>
              <a:t>, la </a:t>
            </a:r>
            <a:r>
              <a:rPr lang="en-US" dirty="0" err="1"/>
              <a:t>complicité</a:t>
            </a:r>
            <a:r>
              <a:rPr lang="en-US" dirty="0"/>
              <a:t>, </a:t>
            </a:r>
            <a:r>
              <a:rPr lang="en-US" dirty="0" err="1"/>
              <a:t>l’incitation</a:t>
            </a:r>
            <a:r>
              <a:rPr lang="en-US" dirty="0"/>
              <a:t> et la tentative </a:t>
            </a:r>
            <a:r>
              <a:rPr lang="en-US" dirty="0" err="1"/>
              <a:t>d'infraction</a:t>
            </a:r>
            <a:r>
              <a:rPr lang="en-US" dirty="0"/>
              <a:t>, </a:t>
            </a:r>
            <a:r>
              <a:rPr lang="en-US" dirty="0" err="1"/>
              <a:t>ainsi</a:t>
            </a:r>
            <a:r>
              <a:rPr lang="en-US" dirty="0"/>
              <a:t> que la </a:t>
            </a:r>
            <a:r>
              <a:rPr lang="en-US" dirty="0" err="1"/>
              <a:t>portée</a:t>
            </a:r>
            <a:r>
              <a:rPr lang="en-US" dirty="0"/>
              <a:t> des </a:t>
            </a:r>
            <a:r>
              <a:rPr lang="en-US" dirty="0" err="1"/>
              <a:t>responsabilités</a:t>
            </a:r>
            <a:r>
              <a:rPr lang="en-US" dirty="0"/>
              <a:t> </a:t>
            </a:r>
            <a:r>
              <a:rPr lang="en-US" dirty="0" err="1"/>
              <a:t>morales</a:t>
            </a:r>
            <a:r>
              <a:rPr lang="en-US" dirty="0"/>
              <a:t>.</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r>
              <a:rPr lang="en-GB" dirty="0">
                <a:latin typeface="Verdana" charset="0"/>
                <a:cs typeface="Verdana" charset="0"/>
              </a:rPr>
              <a:t>Objectifs de la Session</a:t>
            </a:r>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a:latin typeface="+mn-lt"/>
              </a:rPr>
              <a:t>Autres</a:t>
            </a:r>
            <a:r>
              <a:rPr lang="en-US" sz="3200" dirty="0">
                <a:latin typeface="+mn-lt"/>
              </a:rPr>
              <a:t> </a:t>
            </a:r>
            <a:r>
              <a:rPr lang="en-US" sz="3200" dirty="0" err="1">
                <a:latin typeface="+mn-lt"/>
              </a:rPr>
              <a:t>formes</a:t>
            </a:r>
            <a:r>
              <a:rPr lang="en-US" sz="3200" dirty="0">
                <a:latin typeface="+mn-lt"/>
              </a:rPr>
              <a:t> de </a:t>
            </a:r>
            <a:r>
              <a:rPr lang="en-US" sz="3200" dirty="0" err="1">
                <a:latin typeface="+mn-lt"/>
              </a:rPr>
              <a:t>responsabilité</a:t>
            </a:r>
            <a:endParaRPr lang="en-US" sz="3200" dirty="0">
              <a:latin typeface="+mn-lt"/>
            </a:endParaRPr>
          </a:p>
        </p:txBody>
      </p:sp>
      <p:sp>
        <p:nvSpPr>
          <p:cNvPr id="3" name="Text Placeholder 2"/>
          <p:cNvSpPr>
            <a:spLocks noGrp="1"/>
          </p:cNvSpPr>
          <p:nvPr>
            <p:ph type="body" idx="1"/>
          </p:nvPr>
        </p:nvSpPr>
        <p:spPr>
          <a:xfrm>
            <a:off x="706738" y="3666226"/>
            <a:ext cx="7886700" cy="439859"/>
          </a:xfrm>
        </p:spPr>
        <p:txBody>
          <a:bodyPr>
            <a:normAutofit fontScale="92500"/>
          </a:bodyPr>
          <a:lstStyle/>
          <a:p>
            <a:r>
              <a:rPr lang="en-GB" dirty="0">
                <a:latin typeface="Verdana" panose="020B0604030504040204" pitchFamily="34" charset="0"/>
                <a:ea typeface="Verdana" panose="020B0604030504040204" pitchFamily="34" charset="0"/>
              </a:rPr>
              <a:t>Dispositions de fond de la Convention de Budapest (</a:t>
            </a:r>
            <a:r>
              <a:rPr lang="en-GB" dirty="0" err="1">
                <a:latin typeface="Verdana" panose="020B0604030504040204" pitchFamily="34" charset="0"/>
                <a:ea typeface="Verdana" panose="020B0604030504040204" pitchFamily="34" charset="0"/>
              </a:rPr>
              <a:t>Partie</a:t>
            </a:r>
            <a:r>
              <a:rPr lang="en-GB" dirty="0">
                <a:latin typeface="Verdana" panose="020B0604030504040204" pitchFamily="34" charset="0"/>
                <a:ea typeface="Verdana" panose="020B0604030504040204" pitchFamily="34" charset="0"/>
              </a:rPr>
              <a:t> 2)</a:t>
            </a:r>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40</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5</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81517" y="1302314"/>
            <a:ext cx="4014258" cy="5401479"/>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toute complicité lorsqu'elle est commise </a:t>
            </a:r>
            <a:r>
              <a:rPr lang="fr-FR" sz="1500" b="1" dirty="0">
                <a:solidFill>
                  <a:srgbClr val="FF0000"/>
                </a:solidFill>
              </a:rPr>
              <a:t>intentionnellement en vue de la perpétration</a:t>
            </a:r>
            <a:r>
              <a:rPr lang="fr-FR" sz="1500" dirty="0"/>
              <a:t> d’une des infractions établies en application des articles 2 à 10 de la présente Convention, </a:t>
            </a:r>
            <a:r>
              <a:rPr lang="fr-FR" sz="1500" b="1" dirty="0">
                <a:solidFill>
                  <a:srgbClr val="FF0000"/>
                </a:solidFill>
              </a:rPr>
              <a:t>dans l’intention qu’une telle infraction soit commise</a:t>
            </a:r>
            <a:endParaRPr lang="en-US" sz="1500" b="1" dirty="0">
              <a:solidFill>
                <a:srgbClr val="FF0000"/>
              </a:solidFill>
            </a:endParaRP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a:t>
            </a:r>
            <a:r>
              <a:rPr lang="fr-FR" sz="1500" dirty="0"/>
              <a:t>Chaque Partie adopte les mesures législatives et autres qui se révèlent nécessaires pour ériger en infraction pénale, conformément à son droit interne, toute tentative intentionnelle de commettre l’une des infractions établies en application des articles 3 à 5, 7, 8, 9.1.a et c de la présente Convention</a:t>
            </a:r>
            <a:r>
              <a:rPr lang="en-US" sz="1500" dirty="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a:t>
            </a:r>
            <a:r>
              <a:rPr lang="fr-FR" sz="1500" dirty="0"/>
              <a:t>Chaque Partie peut se réserver le droit de ne pas appliquer, en tout ou en partie, le paragraphe 2 du présent article</a:t>
            </a:r>
            <a:r>
              <a:rPr lang="en-US" sz="1500" dirty="0"/>
              <a:t>.</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815840" y="1336957"/>
            <a:ext cx="3779520" cy="3293209"/>
          </a:xfrm>
          <a:prstGeom prst="rect">
            <a:avLst/>
          </a:prstGeom>
          <a:solidFill>
            <a:schemeClr val="bg1"/>
          </a:solidFill>
        </p:spPr>
        <p:txBody>
          <a:bodyPr wrap="square">
            <a:spAutoFit/>
          </a:bodyPr>
          <a:lstStyle/>
          <a:p>
            <a:pPr marL="342900" indent="-342900" algn="just">
              <a:buFont typeface="Wingdings" pitchFamily="2" charset="2"/>
              <a:buChar char="ü"/>
            </a:pPr>
            <a:r>
              <a:rPr lang="en-US" sz="1600" dirty="0"/>
              <a:t>La Convention de Budapest </a:t>
            </a:r>
            <a:r>
              <a:rPr lang="en-US" sz="1600" dirty="0" err="1"/>
              <a:t>exige</a:t>
            </a:r>
            <a:r>
              <a:rPr lang="en-US" sz="1600" dirty="0"/>
              <a:t> </a:t>
            </a:r>
            <a:r>
              <a:rPr lang="en-US" sz="1600" dirty="0" err="1"/>
              <a:t>l'incrimination</a:t>
            </a:r>
            <a:r>
              <a:rPr lang="en-US" sz="1600" dirty="0"/>
              <a:t> pour </a:t>
            </a:r>
            <a:r>
              <a:rPr lang="en-US" sz="1600" dirty="0" err="1"/>
              <a:t>complicité</a:t>
            </a:r>
            <a:r>
              <a:rPr lang="en-US" sz="1600" dirty="0"/>
              <a:t> de </a:t>
            </a:r>
            <a:r>
              <a:rPr lang="en-US" sz="1600" dirty="0" err="1"/>
              <a:t>toute</a:t>
            </a:r>
            <a:r>
              <a:rPr lang="en-US" sz="1600" dirty="0"/>
              <a:t> infraction </a:t>
            </a:r>
            <a:r>
              <a:rPr lang="en-US" sz="1600" dirty="0" err="1"/>
              <a:t>établie</a:t>
            </a:r>
            <a:r>
              <a:rPr lang="en-US" sz="1600" dirty="0"/>
              <a:t> </a:t>
            </a:r>
            <a:r>
              <a:rPr lang="en-US" sz="1600" dirty="0" err="1"/>
              <a:t>conformément</a:t>
            </a:r>
            <a:r>
              <a:rPr lang="en-US" sz="1600" dirty="0"/>
              <a:t> </a:t>
            </a:r>
            <a:r>
              <a:rPr lang="en-US" sz="1600" dirty="0" err="1"/>
              <a:t>à</a:t>
            </a:r>
            <a:r>
              <a:rPr lang="en-US" sz="1600" dirty="0"/>
              <a:t> </a:t>
            </a:r>
            <a:r>
              <a:rPr lang="en-US" sz="1600" dirty="0" err="1"/>
              <a:t>ses</a:t>
            </a:r>
            <a:r>
              <a:rPr lang="en-US" sz="1600" dirty="0"/>
              <a:t> dispositions.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Il doit y </a:t>
            </a:r>
            <a:r>
              <a:rPr lang="en-US" sz="1600" dirty="0" err="1"/>
              <a:t>avoir</a:t>
            </a:r>
            <a:r>
              <a:rPr lang="en-US" sz="1600" dirty="0"/>
              <a:t> </a:t>
            </a:r>
            <a:r>
              <a:rPr lang="en-US" sz="1600" dirty="0" err="1"/>
              <a:t>une</a:t>
            </a:r>
            <a:r>
              <a:rPr lang="en-US" sz="1600" dirty="0"/>
              <a:t> intention de </a:t>
            </a:r>
            <a:r>
              <a:rPr lang="en-US" sz="1600" dirty="0" err="1"/>
              <a:t>commettre</a:t>
            </a:r>
            <a:r>
              <a:rPr lang="en-US" sz="1600" dirty="0"/>
              <a:t> </a:t>
            </a:r>
            <a:r>
              <a:rPr lang="en-US" sz="1600" dirty="0" err="1"/>
              <a:t>l'infraction</a:t>
            </a:r>
            <a:r>
              <a:rPr lang="en-US" sz="1600" dirty="0"/>
              <a: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Un </a:t>
            </a:r>
            <a:r>
              <a:rPr lang="en-US" sz="1600" dirty="0" err="1"/>
              <a:t>prestataire</a:t>
            </a:r>
            <a:r>
              <a:rPr lang="en-US" sz="1600" dirty="0"/>
              <a:t> de services qui </a:t>
            </a:r>
            <a:r>
              <a:rPr lang="en-US" sz="1600" dirty="0" err="1"/>
              <a:t>fournit</a:t>
            </a:r>
            <a:r>
              <a:rPr lang="en-US" sz="1600" dirty="0"/>
              <a:t> un canal pour la commission </a:t>
            </a:r>
            <a:r>
              <a:rPr lang="en-US" sz="1600" dirty="0" err="1"/>
              <a:t>d'une</a:t>
            </a:r>
            <a:r>
              <a:rPr lang="en-US" sz="1600" dirty="0"/>
              <a:t> infraction </a:t>
            </a:r>
            <a:r>
              <a:rPr lang="en-US" sz="1600" dirty="0" err="1"/>
              <a:t>mais</a:t>
            </a:r>
            <a:r>
              <a:rPr lang="en-US" sz="1600" dirty="0"/>
              <a:t> qui </a:t>
            </a:r>
            <a:r>
              <a:rPr lang="en-US" sz="1600" dirty="0" err="1"/>
              <a:t>n'a</a:t>
            </a:r>
            <a:r>
              <a:rPr lang="en-US" sz="1600" dirty="0"/>
              <a:t> pas </a:t>
            </a:r>
            <a:r>
              <a:rPr lang="en-US" sz="1600" dirty="0" err="1"/>
              <a:t>d'intention</a:t>
            </a:r>
            <a:r>
              <a:rPr lang="en-US" sz="1600" dirty="0"/>
              <a:t> </a:t>
            </a:r>
            <a:r>
              <a:rPr lang="en-US" sz="1600" dirty="0" err="1"/>
              <a:t>criminelle</a:t>
            </a:r>
            <a:r>
              <a:rPr lang="en-US" sz="1600" dirty="0"/>
              <a:t> ne peut </a:t>
            </a:r>
            <a:r>
              <a:rPr lang="en-US" sz="1600" dirty="0" err="1"/>
              <a:t>être</a:t>
            </a:r>
            <a:r>
              <a:rPr lang="en-US" sz="1600" dirty="0"/>
              <a:t> </a:t>
            </a:r>
            <a:r>
              <a:rPr lang="en-US" sz="1600" dirty="0" err="1"/>
              <a:t>tenu</a:t>
            </a:r>
            <a:r>
              <a:rPr lang="en-US" sz="1600" dirty="0"/>
              <a:t> </a:t>
            </a:r>
            <a:r>
              <a:rPr lang="en-US" sz="1600" dirty="0" err="1"/>
              <a:t>responsable</a:t>
            </a:r>
            <a:r>
              <a:rPr lang="en-US" sz="1600" dirty="0"/>
              <a:t>.</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a:solidFill>
                  <a:schemeClr val="bg1"/>
                </a:solidFill>
                <a:latin typeface="Verdana" panose="020B0604030504040204" pitchFamily="34" charset="0"/>
                <a:ea typeface="Verdana" panose="020B0604030504040204" pitchFamily="34" charset="0"/>
                <a:cs typeface="Verdana" charset="0"/>
              </a:rPr>
              <a:t>Tentative et </a:t>
            </a:r>
            <a:r>
              <a:rPr lang="en-GB" sz="2600" dirty="0" err="1">
                <a:solidFill>
                  <a:schemeClr val="bg1"/>
                </a:solidFill>
                <a:latin typeface="Verdana" panose="020B0604030504040204" pitchFamily="34" charset="0"/>
                <a:ea typeface="Verdana" panose="020B0604030504040204" pitchFamily="34" charset="0"/>
                <a:cs typeface="Verdana" charset="0"/>
              </a:rPr>
              <a:t>complicité</a:t>
            </a:r>
            <a:r>
              <a:rPr lang="en-GB" sz="2600" dirty="0">
                <a:solidFill>
                  <a:schemeClr val="bg1"/>
                </a:solidFill>
                <a:latin typeface="Verdana" panose="020B0604030504040204" pitchFamily="34" charset="0"/>
                <a:ea typeface="Verdana" panose="020B0604030504040204" pitchFamily="34" charset="0"/>
                <a:cs typeface="Verdana" charset="0"/>
              </a:rPr>
              <a:t> (“aide </a:t>
            </a:r>
            <a:r>
              <a:rPr lang="en-GB" sz="2600" dirty="0" err="1">
                <a:solidFill>
                  <a:schemeClr val="bg1"/>
                </a:solidFill>
                <a:latin typeface="Verdana" panose="020B0604030504040204" pitchFamily="34" charset="0"/>
                <a:ea typeface="Verdana" panose="020B0604030504040204" pitchFamily="34" charset="0"/>
                <a:cs typeface="Verdana" charset="0"/>
              </a:rPr>
              <a:t>ou</a:t>
            </a:r>
            <a:r>
              <a:rPr lang="en-GB" sz="2600" dirty="0">
                <a:solidFill>
                  <a:schemeClr val="bg1"/>
                </a:solidFill>
                <a:latin typeface="Verdana" panose="020B0604030504040204" pitchFamily="34" charset="0"/>
                <a:ea typeface="Verdana" panose="020B0604030504040204" pitchFamily="34" charset="0"/>
                <a:cs typeface="Verdana" charset="0"/>
              </a:rPr>
              <a:t> </a:t>
            </a:r>
            <a:r>
              <a:rPr lang="en-GB" sz="2600" dirty="0" err="1">
                <a:solidFill>
                  <a:schemeClr val="bg1"/>
                </a:solidFill>
                <a:latin typeface="Verdana" panose="020B0604030504040204" pitchFamily="34" charset="0"/>
                <a:ea typeface="Verdana" panose="020B0604030504040204" pitchFamily="34" charset="0"/>
                <a:cs typeface="Verdana" charset="0"/>
              </a:rPr>
              <a:t>complicité</a:t>
            </a:r>
            <a:r>
              <a:rPr lang="en-GB" sz="2600" dirty="0">
                <a:solidFill>
                  <a:schemeClr val="bg1"/>
                </a:solidFill>
                <a:latin typeface="Verdana" panose="020B0604030504040204" pitchFamily="34" charset="0"/>
                <a:ea typeface="Verdana" panose="020B0604030504040204" pitchFamily="34" charset="0"/>
                <a:cs typeface="Verdana" charset="0"/>
              </a:rPr>
              <a:t> </a:t>
            </a:r>
            <a:r>
              <a:rPr lang="en-GB" sz="2600" dirty="0" err="1">
                <a:solidFill>
                  <a:schemeClr val="bg1"/>
                </a:solidFill>
                <a:latin typeface="Verdana" panose="020B0604030504040204" pitchFamily="34" charset="0"/>
                <a:ea typeface="Verdana" panose="020B0604030504040204" pitchFamily="34" charset="0"/>
                <a:cs typeface="Verdana" charset="0"/>
              </a:rPr>
              <a:t>intentionnelle</a:t>
            </a:r>
            <a:r>
              <a:rPr lang="en-GB" sz="26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211560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480560" y="1336957"/>
            <a:ext cx="3992880" cy="3785652"/>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a:t>La Convention de Budapest </a:t>
            </a:r>
            <a:r>
              <a:rPr lang="en-US" sz="1500" dirty="0" err="1"/>
              <a:t>n'exige</a:t>
            </a:r>
            <a:r>
              <a:rPr lang="en-US" sz="1500" dirty="0"/>
              <a:t> pas </a:t>
            </a:r>
            <a:r>
              <a:rPr lang="en-US" sz="1500" dirty="0" err="1"/>
              <a:t>l'incrimination</a:t>
            </a:r>
            <a:r>
              <a:rPr lang="en-US" sz="1500" dirty="0"/>
              <a:t> de la tentative pour </a:t>
            </a:r>
            <a:r>
              <a:rPr lang="en-US" sz="1500" dirty="0" err="1"/>
              <a:t>toutes</a:t>
            </a:r>
            <a:r>
              <a:rPr lang="en-US" sz="1500" dirty="0"/>
              <a:t> les infractions.</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err="1"/>
              <a:t>En</a:t>
            </a:r>
            <a:r>
              <a:rPr lang="en-US" sz="1500" dirty="0"/>
              <a:t> </a:t>
            </a:r>
            <a:r>
              <a:rPr lang="en-US" sz="1500" dirty="0" err="1"/>
              <a:t>effet</a:t>
            </a:r>
            <a:r>
              <a:rPr lang="en-US" sz="1500" dirty="0"/>
              <a:t>, il est difficile </a:t>
            </a:r>
            <a:r>
              <a:rPr lang="en-US" sz="1500" dirty="0" err="1"/>
              <a:t>d'anticiper</a:t>
            </a:r>
            <a:r>
              <a:rPr lang="en-US" sz="1500" dirty="0"/>
              <a:t> les </a:t>
            </a:r>
            <a:r>
              <a:rPr lang="en-US" sz="1500" dirty="0" err="1"/>
              <a:t>tentatives</a:t>
            </a:r>
            <a:r>
              <a:rPr lang="en-US" sz="1500" dirty="0"/>
              <a:t> de </a:t>
            </a:r>
            <a:r>
              <a:rPr lang="en-US" sz="1500" dirty="0" err="1"/>
              <a:t>commettre</a:t>
            </a:r>
            <a:r>
              <a:rPr lang="en-US" sz="1500" dirty="0"/>
              <a:t> </a:t>
            </a:r>
            <a:r>
              <a:rPr lang="en-US" sz="1500" dirty="0" err="1"/>
              <a:t>certaines</a:t>
            </a:r>
            <a:r>
              <a:rPr lang="en-US" sz="1500" dirty="0"/>
              <a:t> infractions (par </a:t>
            </a:r>
            <a:r>
              <a:rPr lang="en-US" sz="1500" dirty="0" err="1"/>
              <a:t>exemple</a:t>
            </a:r>
            <a:r>
              <a:rPr lang="en-US" sz="1500" dirty="0"/>
              <a:t>, la tentative </a:t>
            </a:r>
            <a:r>
              <a:rPr lang="en-US" sz="1500" dirty="0" err="1"/>
              <a:t>d'offrir</a:t>
            </a:r>
            <a:r>
              <a:rPr lang="en-US" sz="1500" dirty="0"/>
              <a:t> </a:t>
            </a:r>
            <a:r>
              <a:rPr lang="en-US" sz="1500" dirty="0" err="1"/>
              <a:t>ou</a:t>
            </a:r>
            <a:r>
              <a:rPr lang="en-US" sz="1500" dirty="0"/>
              <a:t> de </a:t>
            </a:r>
            <a:r>
              <a:rPr lang="en-US" sz="1500" dirty="0" err="1"/>
              <a:t>rendre</a:t>
            </a:r>
            <a:r>
              <a:rPr lang="en-US" sz="1500" dirty="0"/>
              <a:t> disponible de la </a:t>
            </a:r>
            <a:r>
              <a:rPr lang="en-US" sz="1500" dirty="0" err="1"/>
              <a:t>pornographie</a:t>
            </a:r>
            <a:r>
              <a:rPr lang="en-US" sz="1500" dirty="0"/>
              <a:t> </a:t>
            </a:r>
            <a:r>
              <a:rPr lang="en-US" sz="1500" dirty="0" err="1"/>
              <a:t>enfantine</a:t>
            </a:r>
            <a:r>
              <a:rPr lang="en-US" sz="1500" dirty="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Les </a:t>
            </a:r>
            <a:r>
              <a:rPr lang="en-US" sz="1500" dirty="0" err="1"/>
              <a:t>tentatives</a:t>
            </a:r>
            <a:r>
              <a:rPr lang="en-US" sz="1500" dirty="0"/>
              <a:t> </a:t>
            </a:r>
            <a:r>
              <a:rPr lang="en-US" sz="1500" dirty="0" err="1"/>
              <a:t>doivent</a:t>
            </a:r>
            <a:r>
              <a:rPr lang="en-US" sz="1500" dirty="0"/>
              <a:t> </a:t>
            </a:r>
            <a:r>
              <a:rPr lang="en-US" sz="1500" dirty="0" err="1"/>
              <a:t>être</a:t>
            </a:r>
            <a:r>
              <a:rPr lang="en-US" sz="1500" dirty="0"/>
              <a:t> </a:t>
            </a:r>
            <a:r>
              <a:rPr lang="en-US" sz="1500" dirty="0" err="1"/>
              <a:t>intentionnelles</a:t>
            </a:r>
            <a:r>
              <a:rPr lang="en-US" sz="1500" dirty="0"/>
              <a:t> pour engager la </a:t>
            </a:r>
            <a:r>
              <a:rPr lang="en-US" sz="1500" dirty="0" err="1"/>
              <a:t>responsabilité</a:t>
            </a:r>
            <a:r>
              <a:rPr lang="en-US" sz="1500" dirty="0"/>
              <a:t> </a:t>
            </a:r>
            <a:r>
              <a:rPr lang="en-US" sz="1500" dirty="0" err="1"/>
              <a:t>pénale</a:t>
            </a:r>
            <a:r>
              <a:rPr lang="en-US" sz="1500" dirty="0"/>
              <a:t>.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Les parties </a:t>
            </a:r>
            <a:r>
              <a:rPr lang="en-US" sz="1500" dirty="0" err="1"/>
              <a:t>ont</a:t>
            </a:r>
            <a:r>
              <a:rPr lang="en-US" sz="1500" dirty="0"/>
              <a:t> le </a:t>
            </a:r>
            <a:r>
              <a:rPr lang="en-US" sz="1500" dirty="0" err="1"/>
              <a:t>pouvoir</a:t>
            </a:r>
            <a:r>
              <a:rPr lang="en-US" sz="1500" dirty="0"/>
              <a:t> </a:t>
            </a:r>
            <a:r>
              <a:rPr lang="en-US" sz="1500" dirty="0" err="1"/>
              <a:t>discrétionnaire</a:t>
            </a:r>
            <a:r>
              <a:rPr lang="en-US" sz="1500" dirty="0"/>
              <a:t> de ne pas </a:t>
            </a:r>
            <a:r>
              <a:rPr lang="en-US" sz="1500" dirty="0" err="1"/>
              <a:t>criminaliser</a:t>
            </a:r>
            <a:r>
              <a:rPr lang="en-US" sz="1500" dirty="0"/>
              <a:t> les </a:t>
            </a:r>
            <a:r>
              <a:rPr lang="en-US" sz="1500" dirty="0" err="1"/>
              <a:t>tentatives</a:t>
            </a:r>
            <a:r>
              <a:rPr lang="en-US" sz="1500" dirty="0"/>
              <a:t> </a:t>
            </a:r>
            <a:r>
              <a:rPr lang="en-US" sz="1500" dirty="0" err="1"/>
              <a:t>en</a:t>
            </a:r>
            <a:r>
              <a:rPr lang="en-US" sz="1500" dirty="0"/>
              <a:t> tout </a:t>
            </a:r>
            <a:r>
              <a:rPr lang="en-US" sz="1500" dirty="0" err="1"/>
              <a:t>ou</a:t>
            </a:r>
            <a:r>
              <a:rPr lang="en-US" sz="1500" dirty="0"/>
              <a:t> </a:t>
            </a:r>
            <a:r>
              <a:rPr lang="en-US" sz="1500" dirty="0" err="1"/>
              <a:t>en</a:t>
            </a:r>
            <a:r>
              <a:rPr lang="en-US" sz="1500" dirty="0"/>
              <a:t> </a:t>
            </a:r>
            <a:r>
              <a:rPr lang="en-US" sz="1500" dirty="0" err="1"/>
              <a:t>partie</a:t>
            </a:r>
            <a:r>
              <a:rPr lang="en-US" sz="1500" dirty="0"/>
              <a: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Tentative et </a:t>
            </a:r>
            <a:r>
              <a:rPr lang="en-GB" sz="2500" dirty="0" err="1">
                <a:solidFill>
                  <a:schemeClr val="bg1"/>
                </a:solidFill>
                <a:latin typeface="Verdana" panose="020B0604030504040204" pitchFamily="34" charset="0"/>
                <a:ea typeface="Verdana" panose="020B0604030504040204" pitchFamily="34" charset="0"/>
                <a:cs typeface="Verdana" charset="0"/>
              </a:rPr>
              <a:t>complicité</a:t>
            </a:r>
            <a:r>
              <a:rPr lang="en-GB" sz="2500" dirty="0">
                <a:solidFill>
                  <a:schemeClr val="bg1"/>
                </a:solidFill>
                <a:latin typeface="Verdana" panose="020B0604030504040204" pitchFamily="34" charset="0"/>
                <a:ea typeface="Verdana" panose="020B0604030504040204" pitchFamily="34" charset="0"/>
                <a:cs typeface="Verdana" charset="0"/>
              </a:rPr>
              <a:t> (“tentative de </a:t>
            </a:r>
            <a:r>
              <a:rPr lang="en-GB" sz="2500" dirty="0" err="1">
                <a:solidFill>
                  <a:schemeClr val="bg1"/>
                </a:solidFill>
                <a:latin typeface="Verdana" panose="020B0604030504040204" pitchFamily="34" charset="0"/>
                <a:ea typeface="Verdana" panose="020B0604030504040204" pitchFamily="34" charset="0"/>
                <a:cs typeface="Verdana" charset="0"/>
              </a:rPr>
              <a:t>compromettre</a:t>
            </a:r>
            <a:r>
              <a:rPr lang="en-GB" sz="2500" dirty="0">
                <a:solidFill>
                  <a:schemeClr val="bg1"/>
                </a:solidFill>
                <a:latin typeface="Verdana" panose="020B0604030504040204" pitchFamily="34" charset="0"/>
                <a:ea typeface="Verdana" panose="020B0604030504040204" pitchFamily="34" charset="0"/>
                <a:cs typeface="Verdana" charset="0"/>
              </a:rPr>
              <a:t> …”</a:t>
            </a:r>
          </a:p>
        </p:txBody>
      </p:sp>
      <p:sp>
        <p:nvSpPr>
          <p:cNvPr id="7" name="Rectangle 6">
            <a:extLst>
              <a:ext uri="{FF2B5EF4-FFF2-40B4-BE49-F238E27FC236}">
                <a16:creationId xmlns="" xmlns:a16="http://schemas.microsoft.com/office/drawing/2014/main" id="{7FA81925-418B-D44C-9255-2AEBBFBC0ADA}"/>
              </a:ext>
            </a:extLst>
          </p:cNvPr>
          <p:cNvSpPr/>
          <p:nvPr/>
        </p:nvSpPr>
        <p:spPr>
          <a:xfrm>
            <a:off x="226882" y="1138503"/>
            <a:ext cx="4116517" cy="5401479"/>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ériger en infraction pénale, conformément à son droit interne, toute complicité lorsqu'elle est commise intentionnellement en vue de la perpétration d’une des infractions établies en application des articles 2 à 10 de la présente Convention, dans l’intention qu’une telle infraction soit commise</a:t>
            </a:r>
            <a:endParaRPr lang="en-US" sz="1500" dirty="0"/>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a:t>
            </a:r>
            <a:r>
              <a:rPr lang="fr-FR" sz="1500" dirty="0"/>
              <a:t>Chaque Partie adopte les mesures législatives et autres qui se révèlent nécessaires pour ériger en infraction pénale, conformément à son droit interne, toute </a:t>
            </a:r>
            <a:r>
              <a:rPr lang="fr-FR" sz="1500" b="1" dirty="0">
                <a:solidFill>
                  <a:srgbClr val="FF0000"/>
                </a:solidFill>
              </a:rPr>
              <a:t>tentative</a:t>
            </a:r>
            <a:r>
              <a:rPr lang="fr-FR" sz="1500" dirty="0">
                <a:solidFill>
                  <a:srgbClr val="FF0000"/>
                </a:solidFill>
              </a:rPr>
              <a:t> </a:t>
            </a:r>
            <a:r>
              <a:rPr lang="fr-FR" sz="1500" dirty="0"/>
              <a:t>intentionnelle d</a:t>
            </a:r>
            <a:r>
              <a:rPr lang="fr-FR" sz="1500" b="1" dirty="0">
                <a:solidFill>
                  <a:srgbClr val="FF0000"/>
                </a:solidFill>
              </a:rPr>
              <a:t>e commettre l’une des infractions </a:t>
            </a:r>
            <a:r>
              <a:rPr lang="fr-FR" sz="1500" dirty="0"/>
              <a:t>établies en application des </a:t>
            </a:r>
            <a:r>
              <a:rPr lang="fr-FR" sz="1500" b="1" dirty="0">
                <a:solidFill>
                  <a:srgbClr val="FF0000"/>
                </a:solidFill>
              </a:rPr>
              <a:t>articles 3 à 5, 7, 8, 9.1.a et c </a:t>
            </a:r>
            <a:r>
              <a:rPr lang="fr-FR" sz="1500" dirty="0"/>
              <a:t>de la présente Convention</a:t>
            </a:r>
            <a:r>
              <a:rPr lang="en-US" sz="1500" dirty="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a:t>
            </a:r>
            <a:r>
              <a:rPr lang="fr-FR" sz="1500" dirty="0"/>
              <a:t>Chaque </a:t>
            </a:r>
            <a:r>
              <a:rPr lang="fr-FR" sz="1500" b="1" dirty="0">
                <a:solidFill>
                  <a:srgbClr val="FF0000"/>
                </a:solidFill>
              </a:rPr>
              <a:t>Partie peut se réserver le droit de ne pas appliquer, en tout ou en partie, le paragraphe 2</a:t>
            </a:r>
            <a:r>
              <a:rPr lang="fr-FR" sz="1500" dirty="0"/>
              <a:t> du présent article</a:t>
            </a:r>
            <a:r>
              <a:rPr lang="en-US" sz="1500" dirty="0"/>
              <a:t>.</a:t>
            </a:r>
            <a:endParaRPr lang="en-GB" sz="1500" dirty="0"/>
          </a:p>
        </p:txBody>
      </p:sp>
    </p:spTree>
    <p:extLst>
      <p:ext uri="{BB962C8B-B14F-4D97-AF65-F5344CB8AC3E}">
        <p14:creationId xmlns:p14="http://schemas.microsoft.com/office/powerpoint/2010/main" val="2232797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1 </a:t>
            </a:r>
            <a:r>
              <a:rPr lang="fr-FR" sz="1500" dirty="0"/>
              <a:t>Chaque Partie adopte les mesures législatives et autres qui se révèlent nécessaires pour que les </a:t>
            </a:r>
            <a:r>
              <a:rPr lang="fr-FR" sz="1500" b="1" dirty="0">
                <a:solidFill>
                  <a:srgbClr val="FF0000"/>
                </a:solidFill>
              </a:rPr>
              <a:t>personnes morales puissent être tenues pour responsables </a:t>
            </a:r>
            <a:r>
              <a:rPr lang="fr-FR" sz="1500" dirty="0"/>
              <a:t>des infractions établies en application de la présente Convention, lorsqu’elles sont </a:t>
            </a:r>
            <a:r>
              <a:rPr lang="fr-FR" sz="1500" b="1" dirty="0">
                <a:solidFill>
                  <a:srgbClr val="FF0000"/>
                </a:solidFill>
              </a:rPr>
              <a:t>commises pour leur compte par toute personne physique</a:t>
            </a:r>
            <a:r>
              <a:rPr lang="fr-FR" sz="1500" dirty="0"/>
              <a:t>, agissant soit individuellement, soit en tant que membre d’un organe de la personne morale, qui exerce un </a:t>
            </a:r>
            <a:r>
              <a:rPr lang="fr-FR" sz="1500" b="1" dirty="0">
                <a:solidFill>
                  <a:srgbClr val="FF0000"/>
                </a:solidFill>
              </a:rPr>
              <a:t>pouvoir de direction </a:t>
            </a:r>
            <a:r>
              <a:rPr lang="fr-FR" sz="1500" dirty="0"/>
              <a:t>en son sein, fondé  :</a:t>
            </a:r>
            <a:endParaRPr lang="en-US" sz="1500" dirty="0"/>
          </a:p>
          <a:p>
            <a:pPr lvl="1" algn="just"/>
            <a:r>
              <a:rPr lang="en-US" sz="1500" dirty="0"/>
              <a:t>a </a:t>
            </a:r>
            <a:r>
              <a:rPr lang="fr-FR" sz="1500" dirty="0"/>
              <a:t>sur un </a:t>
            </a:r>
            <a:r>
              <a:rPr lang="fr-FR" sz="1500" b="1" dirty="0">
                <a:solidFill>
                  <a:srgbClr val="FF0000"/>
                </a:solidFill>
              </a:rPr>
              <a:t>pouvoir de représentation </a:t>
            </a:r>
            <a:r>
              <a:rPr lang="fr-FR" sz="1500" dirty="0"/>
              <a:t>de la personne morale;</a:t>
            </a:r>
          </a:p>
          <a:p>
            <a:pPr lvl="1" algn="just"/>
            <a:endParaRPr lang="fr-FR" sz="1500" dirty="0"/>
          </a:p>
          <a:p>
            <a:pPr lvl="1" algn="just"/>
            <a:r>
              <a:rPr lang="fr-FR" sz="1500" dirty="0"/>
              <a:t>b sur une </a:t>
            </a:r>
            <a:r>
              <a:rPr lang="fr-FR" sz="1500" b="1" dirty="0">
                <a:solidFill>
                  <a:srgbClr val="FF0000"/>
                </a:solidFill>
              </a:rPr>
              <a:t>autorité pour prendre des décisions</a:t>
            </a:r>
            <a:r>
              <a:rPr lang="fr-FR" sz="1500" dirty="0"/>
              <a:t> au nom de la personne morale;</a:t>
            </a:r>
          </a:p>
          <a:p>
            <a:pPr lvl="1" algn="just"/>
            <a:endParaRPr lang="fr-FR" sz="1500" dirty="0"/>
          </a:p>
          <a:p>
            <a:pPr lvl="1" algn="just"/>
            <a:r>
              <a:rPr lang="fr-FR" sz="1500" dirty="0"/>
              <a:t> c sur une </a:t>
            </a:r>
            <a:r>
              <a:rPr lang="fr-FR" sz="1500" b="1" dirty="0">
                <a:solidFill>
                  <a:srgbClr val="FF0000"/>
                </a:solidFill>
              </a:rPr>
              <a:t>autorité pour exercer un contrôle</a:t>
            </a:r>
            <a:r>
              <a:rPr lang="fr-FR" sz="1500" dirty="0"/>
              <a:t> au sein de la personne morale.</a:t>
            </a:r>
            <a:endParaRPr lang="en-US"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60562" cy="4016484"/>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a:t>Quatre conditions </a:t>
            </a:r>
            <a:r>
              <a:rPr lang="en-US" sz="1500" dirty="0" err="1"/>
              <a:t>doivent</a:t>
            </a:r>
            <a:r>
              <a:rPr lang="en-US" sz="1500" dirty="0"/>
              <a:t> </a:t>
            </a:r>
            <a:r>
              <a:rPr lang="en-US" sz="1500" dirty="0" err="1"/>
              <a:t>être</a:t>
            </a:r>
            <a:r>
              <a:rPr lang="en-US" sz="1500" dirty="0"/>
              <a:t> </a:t>
            </a:r>
            <a:r>
              <a:rPr lang="en-US" sz="1500" dirty="0" err="1"/>
              <a:t>remplies</a:t>
            </a:r>
            <a:r>
              <a:rPr lang="en-US" sz="1500" dirty="0"/>
              <a:t> pour que la </a:t>
            </a:r>
            <a:r>
              <a:rPr lang="en-US" sz="1500" dirty="0" err="1"/>
              <a:t>responsabilité</a:t>
            </a:r>
            <a:r>
              <a:rPr lang="en-US" sz="1500" dirty="0"/>
              <a:t> des </a:t>
            </a:r>
            <a:r>
              <a:rPr lang="en-US" sz="1500" dirty="0" err="1"/>
              <a:t>entreprises</a:t>
            </a:r>
            <a:r>
              <a:rPr lang="en-US" sz="1500" dirty="0"/>
              <a:t> </a:t>
            </a:r>
            <a:r>
              <a:rPr lang="en-US" sz="1500" dirty="0" err="1"/>
              <a:t>soit</a:t>
            </a:r>
            <a:r>
              <a:rPr lang="en-US" sz="1500" dirty="0"/>
              <a:t> </a:t>
            </a:r>
            <a:r>
              <a:rPr lang="en-US" sz="1500" dirty="0" err="1"/>
              <a:t>engagée</a:t>
            </a:r>
            <a:r>
              <a:rPr lang="en-US" sz="1500" dirty="0"/>
              <a:t> :</a:t>
            </a:r>
          </a:p>
          <a:p>
            <a:pPr marL="800100" lvl="1" indent="-342900" algn="just">
              <a:buFont typeface="Wingdings" pitchFamily="2" charset="2"/>
              <a:buChar char="ü"/>
            </a:pPr>
            <a:r>
              <a:rPr lang="en-US" sz="1500" dirty="0" err="1"/>
              <a:t>Perpétration</a:t>
            </a:r>
            <a:r>
              <a:rPr lang="en-US" sz="1500" dirty="0"/>
              <a:t> </a:t>
            </a:r>
            <a:r>
              <a:rPr lang="en-US" sz="1500" dirty="0" err="1"/>
              <a:t>d'une</a:t>
            </a:r>
            <a:r>
              <a:rPr lang="en-US" sz="1500" dirty="0"/>
              <a:t> infraction </a:t>
            </a:r>
            <a:r>
              <a:rPr lang="en-US" sz="1500" dirty="0" err="1"/>
              <a:t>à</a:t>
            </a:r>
            <a:r>
              <a:rPr lang="en-US" sz="1500" dirty="0"/>
              <a:t> la Convention de Budapest</a:t>
            </a:r>
          </a:p>
          <a:p>
            <a:pPr marL="800100" lvl="1" indent="-342900" algn="just">
              <a:buFont typeface="Wingdings" pitchFamily="2" charset="2"/>
              <a:buChar char="ü"/>
            </a:pPr>
            <a:r>
              <a:rPr lang="en-US" sz="1500" dirty="0" err="1"/>
              <a:t>L'infraction</a:t>
            </a:r>
            <a:r>
              <a:rPr lang="en-US" sz="1500" dirty="0"/>
              <a:t> doit </a:t>
            </a:r>
            <a:r>
              <a:rPr lang="en-US" sz="1500" dirty="0" err="1"/>
              <a:t>avoir</a:t>
            </a:r>
            <a:r>
              <a:rPr lang="en-US" sz="1500" dirty="0"/>
              <a:t> </a:t>
            </a:r>
            <a:r>
              <a:rPr lang="en-US" sz="1500" dirty="0" err="1"/>
              <a:t>été</a:t>
            </a:r>
            <a:r>
              <a:rPr lang="en-US" sz="1500" dirty="0"/>
              <a:t> </a:t>
            </a:r>
            <a:r>
              <a:rPr lang="en-US" sz="1500" dirty="0" err="1"/>
              <a:t>commise</a:t>
            </a:r>
            <a:r>
              <a:rPr lang="en-US" sz="1500" dirty="0"/>
              <a:t> au profit de la </a:t>
            </a:r>
            <a:r>
              <a:rPr lang="en-US" sz="1500" dirty="0" err="1"/>
              <a:t>personne</a:t>
            </a:r>
            <a:r>
              <a:rPr lang="en-US" sz="1500" dirty="0"/>
              <a:t> morale.</a:t>
            </a:r>
          </a:p>
          <a:p>
            <a:pPr marL="800100" lvl="1" indent="-342900" algn="just">
              <a:buFont typeface="Wingdings" pitchFamily="2" charset="2"/>
              <a:buChar char="ü"/>
            </a:pPr>
            <a:r>
              <a:rPr lang="en-US" sz="1500" dirty="0"/>
              <a:t>La </a:t>
            </a:r>
            <a:r>
              <a:rPr lang="en-US" sz="1500" dirty="0" err="1"/>
              <a:t>personne</a:t>
            </a:r>
            <a:r>
              <a:rPr lang="en-US" sz="1500" dirty="0"/>
              <a:t> qui </a:t>
            </a:r>
            <a:r>
              <a:rPr lang="en-US" sz="1500" dirty="0" err="1"/>
              <a:t>occupe</a:t>
            </a:r>
            <a:r>
              <a:rPr lang="en-US" sz="1500" dirty="0"/>
              <a:t> un "poste de direction" (poste </a:t>
            </a:r>
            <a:r>
              <a:rPr lang="en-US" sz="1500" dirty="0" err="1"/>
              <a:t>élevé</a:t>
            </a:r>
            <a:r>
              <a:rPr lang="en-US" sz="1500" dirty="0"/>
              <a:t> dans </a:t>
            </a:r>
            <a:r>
              <a:rPr lang="en-US" sz="1500" dirty="0" err="1"/>
              <a:t>l'organisation</a:t>
            </a:r>
            <a:r>
              <a:rPr lang="en-US" sz="1500" dirty="0"/>
              <a:t>) doit </a:t>
            </a:r>
            <a:r>
              <a:rPr lang="en-US" sz="1500" dirty="0" err="1"/>
              <a:t>avoir</a:t>
            </a:r>
            <a:r>
              <a:rPr lang="en-US" sz="1500" dirty="0"/>
              <a:t> </a:t>
            </a:r>
            <a:r>
              <a:rPr lang="en-US" sz="1500" dirty="0" err="1"/>
              <a:t>commis</a:t>
            </a:r>
            <a:r>
              <a:rPr lang="en-US" sz="1500" dirty="0"/>
              <a:t> </a:t>
            </a:r>
            <a:r>
              <a:rPr lang="en-US" sz="1500" dirty="0" err="1"/>
              <a:t>l'infraction</a:t>
            </a:r>
            <a:r>
              <a:rPr lang="en-US" sz="1500" dirty="0"/>
              <a:t>. </a:t>
            </a:r>
          </a:p>
          <a:p>
            <a:pPr marL="800100" lvl="1" indent="-342900" algn="just">
              <a:buFont typeface="Wingdings" pitchFamily="2" charset="2"/>
              <a:buChar char="ü"/>
            </a:pPr>
            <a:r>
              <a:rPr lang="en-US" sz="1500" dirty="0"/>
              <a:t>La </a:t>
            </a:r>
            <a:r>
              <a:rPr lang="en-US" sz="1500" dirty="0" err="1"/>
              <a:t>personne</a:t>
            </a:r>
            <a:r>
              <a:rPr lang="en-US" sz="1500" dirty="0"/>
              <a:t> </a:t>
            </a:r>
            <a:r>
              <a:rPr lang="en-US" sz="1500" dirty="0" err="1"/>
              <a:t>ayant</a:t>
            </a:r>
            <a:r>
              <a:rPr lang="en-US" sz="1500" dirty="0"/>
              <a:t> </a:t>
            </a:r>
            <a:r>
              <a:rPr lang="en-US" sz="1500" dirty="0" err="1"/>
              <a:t>une</a:t>
            </a:r>
            <a:r>
              <a:rPr lang="en-US" sz="1500" dirty="0"/>
              <a:t> position de direction doit </a:t>
            </a:r>
            <a:r>
              <a:rPr lang="en-US" sz="1500" dirty="0" err="1"/>
              <a:t>avoir</a:t>
            </a:r>
            <a:r>
              <a:rPr lang="en-US" sz="1500" dirty="0"/>
              <a:t> </a:t>
            </a:r>
            <a:r>
              <a:rPr lang="en-US" sz="1500" dirty="0" err="1"/>
              <a:t>agi</a:t>
            </a:r>
            <a:r>
              <a:rPr lang="en-US" sz="1500" dirty="0"/>
              <a:t> sur la base de :</a:t>
            </a:r>
          </a:p>
          <a:p>
            <a:pPr marL="342900" indent="-342900" algn="just">
              <a:buFont typeface="Wingdings" pitchFamily="2" charset="2"/>
              <a:buChar char="ü"/>
            </a:pPr>
            <a:r>
              <a:rPr lang="en-US" sz="1500" dirty="0"/>
              <a:t>de son </a:t>
            </a:r>
            <a:r>
              <a:rPr lang="en-US" sz="1500" dirty="0" err="1"/>
              <a:t>pouvoir</a:t>
            </a:r>
            <a:r>
              <a:rPr lang="en-US" sz="1500" dirty="0"/>
              <a:t> de </a:t>
            </a:r>
            <a:r>
              <a:rPr lang="en-US" sz="1500" dirty="0" err="1"/>
              <a:t>représentation</a:t>
            </a:r>
            <a:endParaRPr lang="en-US" sz="1500" dirty="0"/>
          </a:p>
          <a:p>
            <a:pPr marL="342900" indent="-342900" algn="just">
              <a:buFont typeface="Wingdings" pitchFamily="2" charset="2"/>
              <a:buChar char="ü"/>
            </a:pPr>
            <a:r>
              <a:rPr lang="en-US" sz="1500" dirty="0"/>
              <a:t>de </a:t>
            </a:r>
            <a:r>
              <a:rPr lang="en-US" sz="1500" dirty="0" err="1"/>
              <a:t>l'autorité</a:t>
            </a:r>
            <a:r>
              <a:rPr lang="en-US" sz="1500" dirty="0"/>
              <a:t> que </a:t>
            </a:r>
            <a:r>
              <a:rPr lang="en-US" sz="1500" dirty="0" err="1"/>
              <a:t>sa</a:t>
            </a:r>
            <a:r>
              <a:rPr lang="en-US" sz="1500" dirty="0"/>
              <a:t> position </a:t>
            </a:r>
            <a:r>
              <a:rPr lang="en-US" sz="1500" dirty="0" err="1"/>
              <a:t>lui</a:t>
            </a:r>
            <a:r>
              <a:rPr lang="en-US" sz="1500" dirty="0"/>
              <a:t> </a:t>
            </a:r>
            <a:r>
              <a:rPr lang="en-US" sz="1500" dirty="0" err="1"/>
              <a:t>confère</a:t>
            </a:r>
            <a:r>
              <a:rPr lang="en-US" sz="1500" dirty="0"/>
              <a:t> pour prendre des </a:t>
            </a:r>
            <a:r>
              <a:rPr lang="en-US" sz="1500" dirty="0" err="1"/>
              <a:t>décisions</a:t>
            </a:r>
            <a:endParaRPr lang="en-US" sz="1500" dirty="0"/>
          </a:p>
          <a:p>
            <a:pPr marL="342900" indent="-342900" algn="just">
              <a:buFont typeface="Wingdings" pitchFamily="2" charset="2"/>
              <a:buChar char="ü"/>
            </a:pPr>
            <a:r>
              <a:rPr lang="en-US" sz="1500" dirty="0"/>
              <a:t>de </a:t>
            </a:r>
            <a:r>
              <a:rPr lang="en-US" sz="1500" dirty="0" err="1"/>
              <a:t>l'autorité</a:t>
            </a:r>
            <a:r>
              <a:rPr lang="en-US" sz="1500" dirty="0"/>
              <a:t> que </a:t>
            </a:r>
            <a:r>
              <a:rPr lang="en-US" sz="1500" dirty="0" err="1"/>
              <a:t>sa</a:t>
            </a:r>
            <a:r>
              <a:rPr lang="en-US" sz="1500" dirty="0"/>
              <a:t> position </a:t>
            </a:r>
            <a:r>
              <a:rPr lang="en-US" sz="1500" dirty="0" err="1"/>
              <a:t>lui</a:t>
            </a:r>
            <a:r>
              <a:rPr lang="en-US" sz="1500" dirty="0"/>
              <a:t> </a:t>
            </a:r>
            <a:r>
              <a:rPr lang="en-US" sz="1500" dirty="0" err="1"/>
              <a:t>confère</a:t>
            </a:r>
            <a:r>
              <a:rPr lang="en-US" sz="1500" dirty="0"/>
              <a:t> pour </a:t>
            </a:r>
            <a:r>
              <a:rPr lang="en-US" sz="1500" dirty="0" err="1"/>
              <a:t>exercer</a:t>
            </a:r>
            <a:r>
              <a:rPr lang="en-US" sz="1500" dirty="0"/>
              <a:t> un </a:t>
            </a:r>
            <a:r>
              <a:rPr lang="en-US" sz="1500" dirty="0" err="1"/>
              <a:t>contrôle</a:t>
            </a:r>
            <a:endParaRPr lang="en-US" sz="15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89756" y="8615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000" dirty="0" err="1">
                <a:solidFill>
                  <a:schemeClr val="bg1"/>
                </a:solidFill>
                <a:latin typeface="Verdana" panose="020B0604030504040204" pitchFamily="34" charset="0"/>
                <a:ea typeface="Verdana" panose="020B0604030504040204" pitchFamily="34" charset="0"/>
                <a:cs typeface="Verdana" charset="0"/>
              </a:rPr>
              <a:t>Responsabilité</a:t>
            </a:r>
            <a:r>
              <a:rPr lang="en-GB" sz="2000" dirty="0">
                <a:solidFill>
                  <a:schemeClr val="bg1"/>
                </a:solidFill>
                <a:latin typeface="Verdana" panose="020B0604030504040204" pitchFamily="34" charset="0"/>
                <a:ea typeface="Verdana" panose="020B0604030504040204" pitchFamily="34" charset="0"/>
                <a:cs typeface="Verdana" charset="0"/>
              </a:rPr>
              <a:t> des </a:t>
            </a:r>
            <a:r>
              <a:rPr lang="en-GB" sz="2000" dirty="0" err="1">
                <a:solidFill>
                  <a:schemeClr val="bg1"/>
                </a:solidFill>
                <a:latin typeface="Verdana" panose="020B0604030504040204" pitchFamily="34" charset="0"/>
                <a:ea typeface="Verdana" panose="020B0604030504040204" pitchFamily="34" charset="0"/>
                <a:cs typeface="Verdana" charset="0"/>
              </a:rPr>
              <a:t>personnes</a:t>
            </a:r>
            <a:r>
              <a:rPr lang="en-GB" sz="2000" dirty="0">
                <a:solidFill>
                  <a:schemeClr val="bg1"/>
                </a:solidFill>
                <a:latin typeface="Verdana" panose="020B0604030504040204" pitchFamily="34" charset="0"/>
                <a:ea typeface="Verdana" panose="020B0604030504040204" pitchFamily="34" charset="0"/>
                <a:cs typeface="Verdana" charset="0"/>
              </a:rPr>
              <a:t> </a:t>
            </a:r>
            <a:r>
              <a:rPr lang="en-GB" sz="2000" dirty="0" err="1">
                <a:solidFill>
                  <a:schemeClr val="bg1"/>
                </a:solidFill>
                <a:latin typeface="Verdana" panose="020B0604030504040204" pitchFamily="34" charset="0"/>
                <a:ea typeface="Verdana" panose="020B0604030504040204" pitchFamily="34" charset="0"/>
                <a:cs typeface="Verdana" charset="0"/>
              </a:rPr>
              <a:t>morales</a:t>
            </a:r>
            <a:r>
              <a:rPr lang="en-GB" sz="2000" dirty="0">
                <a:solidFill>
                  <a:schemeClr val="bg1"/>
                </a:solidFill>
                <a:latin typeface="Verdana" panose="020B0604030504040204" pitchFamily="34" charset="0"/>
                <a:ea typeface="Verdana" panose="020B0604030504040204" pitchFamily="34" charset="0"/>
                <a:cs typeface="Verdana" charset="0"/>
              </a:rPr>
              <a:t> </a:t>
            </a:r>
          </a:p>
          <a:p>
            <a:pPr algn="r"/>
            <a:r>
              <a:rPr lang="en-GB" sz="2000" dirty="0">
                <a:solidFill>
                  <a:schemeClr val="bg1"/>
                </a:solidFill>
                <a:latin typeface="Verdana" panose="020B0604030504040204" pitchFamily="34" charset="0"/>
                <a:ea typeface="Verdana" panose="020B0604030504040204" pitchFamily="34" charset="0"/>
                <a:cs typeface="Verdana" charset="0"/>
              </a:rPr>
              <a:t>(“les </a:t>
            </a:r>
            <a:r>
              <a:rPr lang="en-GB" sz="2000" dirty="0" err="1">
                <a:solidFill>
                  <a:schemeClr val="bg1"/>
                </a:solidFill>
                <a:latin typeface="Verdana" panose="020B0604030504040204" pitchFamily="34" charset="0"/>
                <a:ea typeface="Verdana" panose="020B0604030504040204" pitchFamily="34" charset="0"/>
                <a:cs typeface="Verdana" charset="0"/>
              </a:rPr>
              <a:t>personnes</a:t>
            </a:r>
            <a:r>
              <a:rPr lang="en-GB" sz="2000" dirty="0">
                <a:solidFill>
                  <a:schemeClr val="bg1"/>
                </a:solidFill>
                <a:latin typeface="Verdana" panose="020B0604030504040204" pitchFamily="34" charset="0"/>
                <a:ea typeface="Verdana" panose="020B0604030504040204" pitchFamily="34" charset="0"/>
                <a:cs typeface="Verdana" charset="0"/>
              </a:rPr>
              <a:t> </a:t>
            </a:r>
            <a:r>
              <a:rPr lang="en-GB" sz="2000" dirty="0" err="1">
                <a:solidFill>
                  <a:schemeClr val="bg1"/>
                </a:solidFill>
                <a:latin typeface="Verdana" panose="020B0604030504040204" pitchFamily="34" charset="0"/>
                <a:ea typeface="Verdana" panose="020B0604030504040204" pitchFamily="34" charset="0"/>
                <a:cs typeface="Verdana" charset="0"/>
              </a:rPr>
              <a:t>morales</a:t>
            </a:r>
            <a:r>
              <a:rPr lang="en-GB" sz="2000" dirty="0">
                <a:solidFill>
                  <a:schemeClr val="bg1"/>
                </a:solidFill>
                <a:latin typeface="Verdana" panose="020B0604030504040204" pitchFamily="34" charset="0"/>
                <a:ea typeface="Verdana" panose="020B0604030504040204" pitchFamily="34" charset="0"/>
                <a:cs typeface="Verdana" charset="0"/>
              </a:rPr>
              <a:t> </a:t>
            </a:r>
            <a:r>
              <a:rPr lang="en-GB" sz="2000" dirty="0" err="1">
                <a:solidFill>
                  <a:schemeClr val="bg1"/>
                </a:solidFill>
                <a:latin typeface="Verdana" panose="020B0604030504040204" pitchFamily="34" charset="0"/>
                <a:ea typeface="Verdana" panose="020B0604030504040204" pitchFamily="34" charset="0"/>
                <a:cs typeface="Verdana" charset="0"/>
              </a:rPr>
              <a:t>peuvent</a:t>
            </a:r>
            <a:r>
              <a:rPr lang="en-GB" sz="2000" dirty="0">
                <a:solidFill>
                  <a:schemeClr val="bg1"/>
                </a:solidFill>
                <a:latin typeface="Verdana" panose="020B0604030504040204" pitchFamily="34" charset="0"/>
                <a:ea typeface="Verdana" panose="020B0604030504040204" pitchFamily="34" charset="0"/>
                <a:cs typeface="Verdana" charset="0"/>
              </a:rPr>
              <a:t> </a:t>
            </a:r>
            <a:r>
              <a:rPr lang="en-GB" sz="2000" dirty="0" err="1">
                <a:solidFill>
                  <a:schemeClr val="bg1"/>
                </a:solidFill>
                <a:latin typeface="Verdana" panose="020B0604030504040204" pitchFamily="34" charset="0"/>
                <a:ea typeface="Verdana" panose="020B0604030504040204" pitchFamily="34" charset="0"/>
                <a:cs typeface="Verdana" charset="0"/>
              </a:rPr>
              <a:t>être</a:t>
            </a:r>
            <a:r>
              <a:rPr lang="en-GB" sz="2000" dirty="0">
                <a:solidFill>
                  <a:schemeClr val="bg1"/>
                </a:solidFill>
                <a:latin typeface="Verdana" panose="020B0604030504040204" pitchFamily="34" charset="0"/>
                <a:ea typeface="Verdana" panose="020B0604030504040204" pitchFamily="34" charset="0"/>
                <a:cs typeface="Verdana" charset="0"/>
              </a:rPr>
              <a:t> tenues pour </a:t>
            </a:r>
            <a:r>
              <a:rPr lang="en-GB" sz="2000" dirty="0" err="1">
                <a:solidFill>
                  <a:schemeClr val="bg1"/>
                </a:solidFill>
                <a:latin typeface="Verdana" panose="020B0604030504040204" pitchFamily="34" charset="0"/>
                <a:ea typeface="Verdana" panose="020B0604030504040204" pitchFamily="34" charset="0"/>
                <a:cs typeface="Verdana" charset="0"/>
              </a:rPr>
              <a:t>responsables</a:t>
            </a:r>
            <a:r>
              <a:rPr lang="en-GB" sz="2000" dirty="0">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1009739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133926"/>
            <a:ext cx="4288561" cy="5509200"/>
          </a:xfrm>
          <a:prstGeom prst="rect">
            <a:avLst/>
          </a:prstGeom>
        </p:spPr>
        <p:txBody>
          <a:bodyPr wrap="square">
            <a:spAutoFit/>
          </a:bodyPr>
          <a:lstStyle/>
          <a:p>
            <a:pPr marL="342900" indent="-342900" algn="just">
              <a:buFont typeface="Wingdings" pitchFamily="2" charset="2"/>
              <a:buChar char="Ø"/>
            </a:pPr>
            <a:r>
              <a:rPr lang="en-US" sz="1600" dirty="0"/>
              <a:t>2 </a:t>
            </a:r>
            <a:r>
              <a:rPr lang="fr-FR" sz="1600" dirty="0"/>
              <a:t>Outre les cas déjà prévus au paragraphe 1 du présent article, chaque Partie adopte les mesures qui se révèlent nécessaires pour s’assurer qu’une personne morale peut être tenue pour responsable lorsque </a:t>
            </a:r>
            <a:r>
              <a:rPr lang="fr-FR" sz="1600" b="1" dirty="0">
                <a:solidFill>
                  <a:srgbClr val="FF0000"/>
                </a:solidFill>
              </a:rPr>
              <a:t>l’absence de surveillance ou de contrôle de la part d’une personne physique mentionnée au paragraphe 1 </a:t>
            </a:r>
            <a:r>
              <a:rPr lang="fr-FR" sz="1600" dirty="0"/>
              <a:t>a </a:t>
            </a:r>
            <a:r>
              <a:rPr lang="fr-FR" sz="1600" b="1" dirty="0">
                <a:solidFill>
                  <a:srgbClr val="FF0000"/>
                </a:solidFill>
              </a:rPr>
              <a:t>rendu possible la commission </a:t>
            </a:r>
            <a:r>
              <a:rPr lang="fr-FR" sz="1600" dirty="0"/>
              <a:t>des infractions établies en application de la présence Convention pour le </a:t>
            </a:r>
            <a:r>
              <a:rPr lang="fr-FR" sz="1600" b="1" dirty="0">
                <a:solidFill>
                  <a:srgbClr val="FF0000"/>
                </a:solidFill>
              </a:rPr>
              <a:t>compte de ladite personne morale par une personne physique agissant sous son autorité</a:t>
            </a:r>
            <a:r>
              <a:rPr lang="fr-FR" sz="1600" dirty="0"/>
              <a:t>.</a:t>
            </a:r>
          </a:p>
          <a:p>
            <a:pPr marL="342900" indent="-342900" algn="just">
              <a:buFont typeface="Wingdings" pitchFamily="2" charset="2"/>
              <a:buChar char="Ø"/>
            </a:pPr>
            <a:endParaRPr lang="fr-FR" sz="1600" dirty="0"/>
          </a:p>
          <a:p>
            <a:pPr marL="342900" indent="-342900" algn="just">
              <a:buFont typeface="Wingdings" pitchFamily="2" charset="2"/>
              <a:buChar char="Ø"/>
            </a:pPr>
            <a:r>
              <a:rPr lang="en-US" sz="1600" dirty="0"/>
              <a:t>3 </a:t>
            </a:r>
            <a:r>
              <a:rPr lang="fr-FR" sz="1600" dirty="0"/>
              <a:t>Selon les principes juridiques de la Partie, la responsabilité d’une personne morale peut être pénale, civile ou administrative</a:t>
            </a:r>
            <a:r>
              <a:rPr lang="en-US" sz="1600" dirty="0"/>
              <a:t>.</a:t>
            </a:r>
          </a:p>
          <a:p>
            <a:pPr algn="just"/>
            <a:r>
              <a:rPr lang="en-US" sz="1600" dirty="0"/>
              <a:t> </a:t>
            </a:r>
          </a:p>
          <a:p>
            <a:pPr marL="342900" indent="-342900" algn="just">
              <a:buFont typeface="Wingdings" pitchFamily="2" charset="2"/>
              <a:buChar char="Ø"/>
            </a:pPr>
            <a:r>
              <a:rPr lang="en-US" sz="1600" dirty="0"/>
              <a:t>4 </a:t>
            </a:r>
            <a:r>
              <a:rPr lang="fr-FR" sz="1600" dirty="0"/>
              <a:t>Cette responsabilité est établie sans préjudice de la responsabilité pénale des personnes physiques ayant commis l’infraction.</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17677" y="1336957"/>
            <a:ext cx="4288561" cy="3554819"/>
          </a:xfrm>
          <a:prstGeom prst="rect">
            <a:avLst/>
          </a:prstGeom>
          <a:solidFill>
            <a:schemeClr val="bg1"/>
          </a:solidFill>
        </p:spPr>
        <p:txBody>
          <a:bodyPr wrap="square">
            <a:spAutoFit/>
          </a:bodyPr>
          <a:lstStyle/>
          <a:p>
            <a:pPr marL="342900" indent="-342900" algn="just">
              <a:buFont typeface="Wingdings" pitchFamily="2" charset="2"/>
              <a:buChar char="ü"/>
            </a:pPr>
            <a:r>
              <a:rPr lang="en-US" sz="1500" dirty="0"/>
              <a:t>La </a:t>
            </a:r>
            <a:r>
              <a:rPr lang="en-US" sz="1500" dirty="0" err="1"/>
              <a:t>personne</a:t>
            </a:r>
            <a:r>
              <a:rPr lang="en-US" sz="1500" dirty="0"/>
              <a:t> morale peut </a:t>
            </a:r>
            <a:r>
              <a:rPr lang="en-US" sz="1500" dirty="0" err="1"/>
              <a:t>également</a:t>
            </a:r>
            <a:r>
              <a:rPr lang="en-US" sz="1500" dirty="0"/>
              <a:t> </a:t>
            </a:r>
            <a:r>
              <a:rPr lang="en-US" sz="1500" dirty="0" err="1"/>
              <a:t>être</a:t>
            </a:r>
            <a:r>
              <a:rPr lang="en-US" sz="1500" dirty="0"/>
              <a:t> tenue </a:t>
            </a:r>
            <a:r>
              <a:rPr lang="en-US" sz="1500" dirty="0" err="1"/>
              <a:t>responsable</a:t>
            </a:r>
            <a:r>
              <a:rPr lang="en-US" sz="1500" dirty="0"/>
              <a:t> </a:t>
            </a:r>
            <a:r>
              <a:rPr lang="en-US" sz="1500" dirty="0" err="1"/>
              <a:t>si</a:t>
            </a:r>
            <a:r>
              <a:rPr lang="en-US" sz="1500" dirty="0"/>
              <a:t> </a:t>
            </a:r>
            <a:r>
              <a:rPr lang="en-US" sz="1500" dirty="0" err="1"/>
              <a:t>l'infraction</a:t>
            </a:r>
            <a:r>
              <a:rPr lang="en-US" sz="1500" dirty="0"/>
              <a:t> est </a:t>
            </a:r>
            <a:r>
              <a:rPr lang="en-US" sz="1500" dirty="0" err="1"/>
              <a:t>commise</a:t>
            </a:r>
            <a:r>
              <a:rPr lang="en-US" sz="1500" dirty="0"/>
              <a:t> par </a:t>
            </a:r>
            <a:r>
              <a:rPr lang="en-US" sz="1500" dirty="0" err="1"/>
              <a:t>une</a:t>
            </a:r>
            <a:r>
              <a:rPr lang="en-US" sz="1500" dirty="0"/>
              <a:t> </a:t>
            </a:r>
            <a:r>
              <a:rPr lang="en-US" sz="1500" dirty="0" err="1"/>
              <a:t>personne</a:t>
            </a:r>
            <a:r>
              <a:rPr lang="en-US" sz="1500" dirty="0"/>
              <a:t> </a:t>
            </a:r>
            <a:r>
              <a:rPr lang="en-US" sz="1500" dirty="0" err="1"/>
              <a:t>autre</a:t>
            </a:r>
            <a:r>
              <a:rPr lang="en-US" sz="1500" dirty="0"/>
              <a:t> que la </a:t>
            </a:r>
            <a:r>
              <a:rPr lang="en-US" sz="1500" dirty="0" err="1"/>
              <a:t>personne</a:t>
            </a:r>
            <a:r>
              <a:rPr lang="en-US" sz="1500" dirty="0"/>
              <a:t> </a:t>
            </a:r>
            <a:r>
              <a:rPr lang="en-US" sz="1500" dirty="0" err="1"/>
              <a:t>responsable</a:t>
            </a:r>
            <a:r>
              <a:rPr lang="en-US" sz="1500" dirty="0"/>
              <a:t> (par </a:t>
            </a:r>
            <a:r>
              <a:rPr lang="en-US" sz="1500" dirty="0" err="1"/>
              <a:t>exemple</a:t>
            </a:r>
            <a:r>
              <a:rPr lang="en-US" sz="1500" dirty="0"/>
              <a:t>, un </a:t>
            </a:r>
            <a:r>
              <a:rPr lang="en-US" sz="1500" dirty="0" err="1"/>
              <a:t>employé</a:t>
            </a:r>
            <a:r>
              <a:rPr lang="en-US" sz="1500" dirty="0"/>
              <a:t> </a:t>
            </a:r>
            <a:r>
              <a:rPr lang="en-US" sz="1500" dirty="0" err="1"/>
              <a:t>ou</a:t>
            </a:r>
            <a:r>
              <a:rPr lang="en-US" sz="1500" dirty="0"/>
              <a:t> un agent </a:t>
            </a:r>
            <a:r>
              <a:rPr lang="en-US" sz="1500" dirty="0" err="1"/>
              <a:t>agissant</a:t>
            </a:r>
            <a:r>
              <a:rPr lang="en-US" sz="1500" dirty="0"/>
              <a:t> dans le cadre de son </a:t>
            </a:r>
            <a:r>
              <a:rPr lang="en-US" sz="1500" dirty="0" err="1"/>
              <a:t>autorité</a:t>
            </a:r>
            <a:r>
              <a:rPr lang="en-US" sz="1500" dirty="0"/>
              <a:t>) </a:t>
            </a:r>
            <a:r>
              <a:rPr lang="en-US" sz="1500" dirty="0" err="1"/>
              <a:t>si</a:t>
            </a:r>
            <a:r>
              <a:rPr lang="en-US" sz="1500" dirty="0"/>
              <a:t> :</a:t>
            </a:r>
          </a:p>
          <a:p>
            <a:pPr marL="800100" lvl="1" indent="-342900" algn="just">
              <a:buFont typeface="Wingdings" pitchFamily="2" charset="2"/>
              <a:buChar char="ü"/>
            </a:pPr>
            <a:r>
              <a:rPr lang="en-US" sz="1500" dirty="0" err="1"/>
              <a:t>l'infraction</a:t>
            </a:r>
            <a:r>
              <a:rPr lang="en-US" sz="1500" dirty="0"/>
              <a:t> a </a:t>
            </a:r>
            <a:r>
              <a:rPr lang="en-US" sz="1500" dirty="0" err="1"/>
              <a:t>été</a:t>
            </a:r>
            <a:r>
              <a:rPr lang="en-US" sz="1500" dirty="0"/>
              <a:t> </a:t>
            </a:r>
            <a:r>
              <a:rPr lang="en-US" sz="1500" dirty="0" err="1"/>
              <a:t>commise</a:t>
            </a:r>
            <a:r>
              <a:rPr lang="en-US" sz="1500" dirty="0"/>
              <a:t> par </a:t>
            </a:r>
            <a:r>
              <a:rPr lang="en-US" sz="1500" dirty="0" err="1"/>
              <a:t>cet</a:t>
            </a:r>
            <a:r>
              <a:rPr lang="en-US" sz="1500" dirty="0"/>
              <a:t> </a:t>
            </a:r>
            <a:r>
              <a:rPr lang="en-US" sz="1500" dirty="0" err="1"/>
              <a:t>employé</a:t>
            </a:r>
            <a:r>
              <a:rPr lang="en-US" sz="1500" dirty="0"/>
              <a:t> </a:t>
            </a:r>
            <a:r>
              <a:rPr lang="en-US" sz="1500" dirty="0" err="1"/>
              <a:t>ou</a:t>
            </a:r>
            <a:r>
              <a:rPr lang="en-US" sz="1500" dirty="0"/>
              <a:t> agent </a:t>
            </a:r>
          </a:p>
          <a:p>
            <a:pPr marL="800100" lvl="1" indent="-342900" algn="just">
              <a:buFont typeface="Wingdings" pitchFamily="2" charset="2"/>
              <a:buChar char="ü"/>
            </a:pPr>
            <a:r>
              <a:rPr lang="en-US" sz="1500" dirty="0" err="1"/>
              <a:t>l'infraction</a:t>
            </a:r>
            <a:r>
              <a:rPr lang="en-US" sz="1500" dirty="0"/>
              <a:t> a </a:t>
            </a:r>
            <a:r>
              <a:rPr lang="en-US" sz="1500" dirty="0" err="1"/>
              <a:t>été</a:t>
            </a:r>
            <a:r>
              <a:rPr lang="en-US" sz="1500" dirty="0"/>
              <a:t> </a:t>
            </a:r>
            <a:r>
              <a:rPr lang="en-US" sz="1500" dirty="0" err="1"/>
              <a:t>commise</a:t>
            </a:r>
            <a:r>
              <a:rPr lang="en-US" sz="1500" dirty="0"/>
              <a:t> au profit de la </a:t>
            </a:r>
            <a:r>
              <a:rPr lang="en-US" sz="1500" dirty="0" err="1"/>
              <a:t>personne</a:t>
            </a:r>
            <a:r>
              <a:rPr lang="en-US" sz="1500" dirty="0"/>
              <a:t> morale</a:t>
            </a:r>
          </a:p>
          <a:p>
            <a:pPr marL="800100" lvl="1" indent="-342900" algn="just">
              <a:buFont typeface="Wingdings" pitchFamily="2" charset="2"/>
              <a:buChar char="ü"/>
            </a:pPr>
            <a:r>
              <a:rPr lang="en-US" sz="1500" dirty="0" err="1"/>
              <a:t>l'infraction</a:t>
            </a:r>
            <a:r>
              <a:rPr lang="en-US" sz="1500" dirty="0"/>
              <a:t> a </a:t>
            </a:r>
            <a:r>
              <a:rPr lang="en-US" sz="1500" dirty="0" err="1"/>
              <a:t>été</a:t>
            </a:r>
            <a:r>
              <a:rPr lang="en-US" sz="1500" dirty="0"/>
              <a:t> </a:t>
            </a:r>
            <a:r>
              <a:rPr lang="en-US" sz="1500" dirty="0" err="1"/>
              <a:t>rendue</a:t>
            </a:r>
            <a:r>
              <a:rPr lang="en-US" sz="1500" dirty="0"/>
              <a:t> possible </a:t>
            </a:r>
            <a:r>
              <a:rPr lang="en-US" sz="1500" dirty="0" err="1"/>
              <a:t>parce</a:t>
            </a:r>
            <a:r>
              <a:rPr lang="en-US" sz="1500" dirty="0"/>
              <a:t> que la </a:t>
            </a:r>
            <a:r>
              <a:rPr lang="en-US" sz="1500" dirty="0" err="1"/>
              <a:t>personne</a:t>
            </a:r>
            <a:r>
              <a:rPr lang="en-US" sz="1500" dirty="0"/>
              <a:t> </a:t>
            </a:r>
            <a:r>
              <a:rPr lang="en-US" sz="1500" dirty="0" err="1"/>
              <a:t>responsable</a:t>
            </a:r>
            <a:r>
              <a:rPr lang="en-US" sz="1500" dirty="0"/>
              <a:t> </a:t>
            </a:r>
            <a:r>
              <a:rPr lang="en-US" sz="1500" dirty="0" err="1"/>
              <a:t>n'a</a:t>
            </a:r>
            <a:r>
              <a:rPr lang="en-US" sz="1500" dirty="0"/>
              <a:t> pas pris de </a:t>
            </a:r>
            <a:r>
              <a:rPr lang="en-US" sz="1500" dirty="0" err="1"/>
              <a:t>mesures</a:t>
            </a:r>
            <a:r>
              <a:rPr lang="en-US" sz="1500" dirty="0"/>
              <a:t> </a:t>
            </a:r>
            <a:r>
              <a:rPr lang="en-US" sz="1500" dirty="0" err="1"/>
              <a:t>raisonnables</a:t>
            </a:r>
            <a:r>
              <a:rPr lang="en-US" sz="1500" dirty="0"/>
              <a:t> </a:t>
            </a:r>
            <a:r>
              <a:rPr lang="en-US" sz="1500" dirty="0" err="1"/>
              <a:t>ou</a:t>
            </a:r>
            <a:r>
              <a:rPr lang="en-US" sz="1500" dirty="0"/>
              <a:t> </a:t>
            </a:r>
            <a:r>
              <a:rPr lang="en-US" sz="1500" dirty="0" err="1"/>
              <a:t>appropriées</a:t>
            </a:r>
            <a:r>
              <a:rPr lang="en-US" sz="1500" dirty="0"/>
              <a:t> pour </a:t>
            </a:r>
            <a:r>
              <a:rPr lang="en-US" sz="1500" dirty="0" err="1"/>
              <a:t>superviser</a:t>
            </a:r>
            <a:r>
              <a:rPr lang="en-US" sz="1500" dirty="0"/>
              <a:t> </a:t>
            </a:r>
            <a:r>
              <a:rPr lang="en-US" sz="1500" dirty="0" err="1"/>
              <a:t>l'employé</a:t>
            </a:r>
            <a:r>
              <a:rPr lang="en-US" sz="1500" dirty="0"/>
              <a:t> </a:t>
            </a:r>
            <a:r>
              <a:rPr lang="en-US" sz="1500" dirty="0" err="1"/>
              <a:t>ou</a:t>
            </a:r>
            <a:r>
              <a:rPr lang="en-US" sz="1500" dirty="0"/>
              <a:t> </a:t>
            </a:r>
            <a:r>
              <a:rPr lang="en-US" sz="1500" dirty="0" err="1"/>
              <a:t>l'agent</a:t>
            </a:r>
            <a:r>
              <a:rPr lang="en-US" sz="1500" dirty="0"/>
              <a:t>.</a:t>
            </a:r>
          </a:p>
          <a:p>
            <a:pPr marL="342900" indent="-342900" algn="just">
              <a:buFont typeface="Wingdings" pitchFamily="2" charset="2"/>
              <a:buChar char="ü"/>
            </a:pPr>
            <a:r>
              <a:rPr lang="en-US" sz="1500" dirty="0" err="1"/>
              <a:t>N'impose</a:t>
            </a:r>
            <a:r>
              <a:rPr lang="en-US" sz="1500" dirty="0"/>
              <a:t> pas </a:t>
            </a:r>
            <a:r>
              <a:rPr lang="en-US" sz="1500" dirty="0" err="1"/>
              <a:t>une</a:t>
            </a:r>
            <a:r>
              <a:rPr lang="en-US" sz="1500" dirty="0"/>
              <a:t> surveillance </a:t>
            </a:r>
            <a:r>
              <a:rPr lang="en-US" sz="1500" dirty="0" err="1"/>
              <a:t>générale</a:t>
            </a:r>
            <a:r>
              <a:rPr lang="en-US" sz="1500" dirty="0"/>
              <a:t> des communications des </a:t>
            </a:r>
            <a:r>
              <a:rPr lang="en-US" sz="1500" dirty="0" err="1"/>
              <a:t>employés</a:t>
            </a:r>
            <a:endParaRPr lang="en-US" sz="15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22839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err="1">
                <a:solidFill>
                  <a:schemeClr val="bg1"/>
                </a:solidFill>
                <a:latin typeface="Verdana" panose="020B0604030504040204" pitchFamily="34" charset="0"/>
                <a:ea typeface="Verdana" panose="020B0604030504040204" pitchFamily="34" charset="0"/>
                <a:cs typeface="Verdana" charset="0"/>
              </a:rPr>
              <a:t>Responsabilité</a:t>
            </a:r>
            <a:r>
              <a:rPr lang="en-GB" sz="2600" dirty="0">
                <a:solidFill>
                  <a:schemeClr val="bg1"/>
                </a:solidFill>
                <a:latin typeface="Verdana" panose="020B0604030504040204" pitchFamily="34" charset="0"/>
                <a:ea typeface="Verdana" panose="020B0604030504040204" pitchFamily="34" charset="0"/>
                <a:cs typeface="Verdana" charset="0"/>
              </a:rPr>
              <a:t> des </a:t>
            </a:r>
            <a:r>
              <a:rPr lang="en-GB" sz="2600" dirty="0" err="1">
                <a:solidFill>
                  <a:schemeClr val="bg1"/>
                </a:solidFill>
                <a:latin typeface="Verdana" panose="020B0604030504040204" pitchFamily="34" charset="0"/>
                <a:ea typeface="Verdana" panose="020B0604030504040204" pitchFamily="34" charset="0"/>
                <a:cs typeface="Verdana" charset="0"/>
              </a:rPr>
              <a:t>personnes</a:t>
            </a:r>
            <a:r>
              <a:rPr lang="en-GB" sz="2600" dirty="0">
                <a:solidFill>
                  <a:schemeClr val="bg1"/>
                </a:solidFill>
                <a:latin typeface="Verdana" panose="020B0604030504040204" pitchFamily="34" charset="0"/>
                <a:ea typeface="Verdana" panose="020B0604030504040204" pitchFamily="34" charset="0"/>
                <a:cs typeface="Verdana" charset="0"/>
              </a:rPr>
              <a:t> </a:t>
            </a:r>
            <a:r>
              <a:rPr lang="en-GB" sz="2600" dirty="0" err="1">
                <a:solidFill>
                  <a:schemeClr val="bg1"/>
                </a:solidFill>
                <a:latin typeface="Verdana" panose="020B0604030504040204" pitchFamily="34" charset="0"/>
                <a:ea typeface="Verdana" panose="020B0604030504040204" pitchFamily="34" charset="0"/>
                <a:cs typeface="Verdana" charset="0"/>
              </a:rPr>
              <a:t>morales</a:t>
            </a:r>
            <a:r>
              <a:rPr lang="en-GB" sz="2600" dirty="0">
                <a:solidFill>
                  <a:schemeClr val="bg1"/>
                </a:solidFill>
                <a:latin typeface="Verdana" panose="020B0604030504040204" pitchFamily="34" charset="0"/>
                <a:ea typeface="Verdana" panose="020B0604030504040204" pitchFamily="34" charset="0"/>
                <a:cs typeface="Verdana" charset="0"/>
              </a:rPr>
              <a:t> ("manque de supervision …”)</a:t>
            </a:r>
          </a:p>
        </p:txBody>
      </p:sp>
    </p:spTree>
    <p:extLst>
      <p:ext uri="{BB962C8B-B14F-4D97-AF65-F5344CB8AC3E}">
        <p14:creationId xmlns:p14="http://schemas.microsoft.com/office/powerpoint/2010/main" val="150612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Objectifs de la session</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2400" b="1" dirty="0" err="1">
                <a:ea typeface="Verdana" panose="020B0604030504040204" pitchFamily="34" charset="0"/>
              </a:rPr>
              <a:t>À</a:t>
            </a:r>
            <a:r>
              <a:rPr lang="en-GB" sz="2400" b="1" dirty="0">
                <a:ea typeface="Verdana" panose="020B0604030504040204" pitchFamily="34" charset="0"/>
              </a:rPr>
              <a:t> la fin de la session, les </a:t>
            </a:r>
            <a:r>
              <a:rPr lang="en-GB" sz="2400" b="1" dirty="0" err="1">
                <a:ea typeface="Verdana" panose="020B0604030504040204" pitchFamily="34" charset="0"/>
              </a:rPr>
              <a:t>délégués</a:t>
            </a:r>
            <a:r>
              <a:rPr lang="en-GB" sz="2400" b="1" dirty="0">
                <a:ea typeface="Verdana" panose="020B0604030504040204" pitchFamily="34" charset="0"/>
              </a:rPr>
              <a:t> </a:t>
            </a:r>
            <a:r>
              <a:rPr lang="en-GB" sz="2400" b="1" dirty="0" err="1">
                <a:ea typeface="Verdana" panose="020B0604030504040204" pitchFamily="34" charset="0"/>
              </a:rPr>
              <a:t>pourront</a:t>
            </a:r>
            <a:endParaRPr lang="en-GB" sz="2400" b="1" dirty="0">
              <a:ea typeface="Verdana" panose="020B0604030504040204" pitchFamily="34" charset="0"/>
            </a:endParaRPr>
          </a:p>
          <a:p>
            <a:pPr marL="0" indent="0" algn="just">
              <a:buNone/>
            </a:pPr>
            <a:endParaRPr lang="en-GB" sz="2400" b="1" dirty="0">
              <a:ea typeface="Verdana" panose="020B0604030504040204" pitchFamily="34" charset="0"/>
            </a:endParaRPr>
          </a:p>
          <a:p>
            <a:pPr algn="just"/>
            <a:r>
              <a:rPr lang="en-GB" sz="2400" dirty="0">
                <a:ea typeface="Verdana" panose="020B0604030504040204" pitchFamily="34" charset="0"/>
              </a:rPr>
              <a:t>Identifier les </a:t>
            </a:r>
            <a:r>
              <a:rPr lang="en-GB" sz="2400" dirty="0" err="1">
                <a:ea typeface="Verdana" panose="020B0604030504040204" pitchFamily="34" charset="0"/>
              </a:rPr>
              <a:t>éléments</a:t>
            </a:r>
            <a:r>
              <a:rPr lang="en-GB" sz="2400" dirty="0">
                <a:ea typeface="Verdana" panose="020B0604030504040204" pitchFamily="34" charset="0"/>
              </a:rPr>
              <a:t> qui constituent </a:t>
            </a:r>
            <a:r>
              <a:rPr lang="en-GB" sz="2400" dirty="0" err="1">
                <a:ea typeface="Verdana" panose="020B0604030504040204" pitchFamily="34" charset="0"/>
              </a:rPr>
              <a:t>l'infraction</a:t>
            </a:r>
            <a:r>
              <a:rPr lang="en-GB" sz="2400" dirty="0">
                <a:ea typeface="Verdana" panose="020B0604030504040204" pitchFamily="34" charset="0"/>
              </a:rPr>
              <a:t> de :</a:t>
            </a:r>
          </a:p>
          <a:p>
            <a:pPr lvl="1" algn="just"/>
            <a:r>
              <a:rPr lang="en-GB" sz="2000" dirty="0">
                <a:ea typeface="Verdana" panose="020B0604030504040204" pitchFamily="34" charset="0"/>
              </a:rPr>
              <a:t>Falsification </a:t>
            </a:r>
            <a:r>
              <a:rPr lang="en-GB" sz="2000" dirty="0" err="1">
                <a:ea typeface="Verdana" panose="020B0604030504040204" pitchFamily="34" charset="0"/>
              </a:rPr>
              <a:t>informatique</a:t>
            </a:r>
            <a:endParaRPr lang="en-GB" sz="2000" dirty="0">
              <a:ea typeface="Verdana" panose="020B0604030504040204" pitchFamily="34" charset="0"/>
            </a:endParaRPr>
          </a:p>
          <a:p>
            <a:pPr lvl="1" algn="just"/>
            <a:r>
              <a:rPr lang="en-GB" sz="2000" dirty="0" err="1">
                <a:ea typeface="Verdana" panose="020B0604030504040204" pitchFamily="34" charset="0"/>
              </a:rPr>
              <a:t>Fraude</a:t>
            </a:r>
            <a:r>
              <a:rPr lang="en-GB" sz="2000" dirty="0">
                <a:ea typeface="Verdana" panose="020B0604030504040204" pitchFamily="34" charset="0"/>
              </a:rPr>
              <a:t> </a:t>
            </a:r>
            <a:r>
              <a:rPr lang="en-GB" sz="2000" dirty="0" err="1">
                <a:ea typeface="Verdana" panose="020B0604030504040204" pitchFamily="34" charset="0"/>
              </a:rPr>
              <a:t>informatique</a:t>
            </a:r>
            <a:endParaRPr lang="en-GB" sz="2000" dirty="0">
              <a:ea typeface="Verdana" panose="020B0604030504040204" pitchFamily="34" charset="0"/>
            </a:endParaRPr>
          </a:p>
          <a:p>
            <a:pPr lvl="1" algn="just"/>
            <a:r>
              <a:rPr lang="en-GB" sz="2000" dirty="0" err="1">
                <a:ea typeface="Verdana" panose="020B0604030504040204" pitchFamily="34" charset="0"/>
              </a:rPr>
              <a:t>Pornographie</a:t>
            </a:r>
            <a:r>
              <a:rPr lang="en-GB" sz="2000" dirty="0">
                <a:ea typeface="Verdana" panose="020B0604030504040204" pitchFamily="34" charset="0"/>
              </a:rPr>
              <a:t> </a:t>
            </a:r>
            <a:r>
              <a:rPr lang="en-GB" sz="2000" dirty="0" err="1">
                <a:ea typeface="Verdana" panose="020B0604030504040204" pitchFamily="34" charset="0"/>
              </a:rPr>
              <a:t>enfantine</a:t>
            </a:r>
            <a:r>
              <a:rPr lang="en-GB" sz="2000" dirty="0">
                <a:ea typeface="Verdana" panose="020B0604030504040204" pitchFamily="34" charset="0"/>
              </a:rPr>
              <a:t> </a:t>
            </a:r>
          </a:p>
          <a:p>
            <a:pPr lvl="1" algn="just"/>
            <a:r>
              <a:rPr lang="fr-FR" sz="2000" dirty="0">
                <a:ea typeface="Verdana" panose="020B0604030504040204" pitchFamily="34" charset="0"/>
              </a:rPr>
              <a:t>aux atteintes à la propriété intellectuelle et aux droits connexes</a:t>
            </a:r>
          </a:p>
          <a:p>
            <a:pPr algn="just"/>
            <a:r>
              <a:rPr lang="en-GB" sz="2400" dirty="0" err="1">
                <a:ea typeface="Verdana" panose="020B0604030504040204" pitchFamily="34" charset="0"/>
              </a:rPr>
              <a:t>Comprendre</a:t>
            </a:r>
            <a:r>
              <a:rPr lang="en-GB" sz="2400" dirty="0">
                <a:ea typeface="Verdana" panose="020B0604030504040204" pitchFamily="34" charset="0"/>
              </a:rPr>
              <a:t> comment la Convention de Budapest </a:t>
            </a:r>
            <a:r>
              <a:rPr lang="en-GB" sz="2400" dirty="0" err="1">
                <a:ea typeface="Verdana" panose="020B0604030504040204" pitchFamily="34" charset="0"/>
              </a:rPr>
              <a:t>incrimine</a:t>
            </a:r>
            <a:r>
              <a:rPr lang="en-GB" sz="2400" dirty="0">
                <a:ea typeface="Verdana" panose="020B0604030504040204" pitchFamily="34" charset="0"/>
              </a:rPr>
              <a:t> </a:t>
            </a:r>
            <a:r>
              <a:rPr lang="en-GB" sz="2400" dirty="0" err="1">
                <a:ea typeface="Verdana" panose="020B0604030504040204" pitchFamily="34" charset="0"/>
              </a:rPr>
              <a:t>l'aide</a:t>
            </a:r>
            <a:r>
              <a:rPr lang="en-GB" sz="2400" dirty="0">
                <a:ea typeface="Verdana" panose="020B0604030504040204" pitchFamily="34" charset="0"/>
              </a:rPr>
              <a:t>, la </a:t>
            </a:r>
            <a:r>
              <a:rPr lang="en-GB" sz="2400" dirty="0" err="1">
                <a:ea typeface="Verdana" panose="020B0604030504040204" pitchFamily="34" charset="0"/>
              </a:rPr>
              <a:t>complicité</a:t>
            </a:r>
            <a:r>
              <a:rPr lang="en-GB" sz="2400" dirty="0">
                <a:ea typeface="Verdana" panose="020B0604030504040204" pitchFamily="34" charset="0"/>
              </a:rPr>
              <a:t>, </a:t>
            </a:r>
            <a:r>
              <a:rPr lang="en-GB" sz="2400" dirty="0" err="1">
                <a:ea typeface="Verdana" panose="020B0604030504040204" pitchFamily="34" charset="0"/>
              </a:rPr>
              <a:t>l’incitation</a:t>
            </a:r>
            <a:r>
              <a:rPr lang="en-GB" sz="2400" dirty="0">
                <a:ea typeface="Verdana" panose="020B0604030504040204" pitchFamily="34" charset="0"/>
              </a:rPr>
              <a:t> et la tentative, </a:t>
            </a:r>
            <a:r>
              <a:rPr lang="en-GB" sz="2400" dirty="0" err="1">
                <a:ea typeface="Verdana" panose="020B0604030504040204" pitchFamily="34" charset="0"/>
              </a:rPr>
              <a:t>ainsi</a:t>
            </a:r>
            <a:r>
              <a:rPr lang="en-GB" sz="2400" dirty="0">
                <a:ea typeface="Verdana" panose="020B0604030504040204" pitchFamily="34" charset="0"/>
              </a:rPr>
              <a:t> que la </a:t>
            </a:r>
            <a:r>
              <a:rPr lang="en-GB" sz="2400" dirty="0" err="1">
                <a:ea typeface="Verdana" panose="020B0604030504040204" pitchFamily="34" charset="0"/>
              </a:rPr>
              <a:t>portée</a:t>
            </a:r>
            <a:r>
              <a:rPr lang="en-GB" sz="2400" dirty="0">
                <a:ea typeface="Verdana" panose="020B0604030504040204" pitchFamily="34" charset="0"/>
              </a:rPr>
              <a:t> de la </a:t>
            </a:r>
            <a:r>
              <a:rPr lang="en-GB" sz="2400" dirty="0" err="1">
                <a:ea typeface="Verdana" panose="020B0604030504040204" pitchFamily="34" charset="0"/>
              </a:rPr>
              <a:t>responsabilité</a:t>
            </a:r>
            <a:r>
              <a:rPr lang="en-GB" sz="2400" dirty="0">
                <a:ea typeface="Verdana" panose="020B0604030504040204" pitchFamily="34" charset="0"/>
              </a:rPr>
              <a:t> des </a:t>
            </a:r>
            <a:r>
              <a:rPr lang="en-GB" sz="2400" dirty="0" err="1">
                <a:ea typeface="Verdana" panose="020B0604030504040204" pitchFamily="34" charset="0"/>
              </a:rPr>
              <a:t>personnes</a:t>
            </a:r>
            <a:r>
              <a:rPr lang="en-GB" sz="2400" dirty="0">
                <a:ea typeface="Verdana" panose="020B0604030504040204" pitchFamily="34" charset="0"/>
              </a:rPr>
              <a:t> </a:t>
            </a:r>
            <a:r>
              <a:rPr lang="en-GB" sz="2400" dirty="0" err="1">
                <a:ea typeface="Verdana" panose="020B0604030504040204" pitchFamily="34" charset="0"/>
              </a:rPr>
              <a:t>morales</a:t>
            </a:r>
            <a:endParaRPr lang="en-GB" sz="2400" dirty="0">
              <a:ea typeface="Verdana" panose="020B0604030504040204" pitchFamily="34" charset="0"/>
            </a:endParaRPr>
          </a:p>
        </p:txBody>
      </p:sp>
    </p:spTree>
    <p:extLst>
      <p:ext uri="{BB962C8B-B14F-4D97-AF65-F5344CB8AC3E}">
        <p14:creationId xmlns:p14="http://schemas.microsoft.com/office/powerpoint/2010/main" val="638874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MERCI</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Conseil de </a:t>
            </a:r>
            <a:r>
              <a:rPr lang="en-GB" altLang="en-US" sz="1400" i="1" dirty="0" err="1">
                <a:latin typeface="Verdana" panose="020B0604030504040204" pitchFamily="34" charset="0"/>
              </a:rPr>
              <a:t>l’Europe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en-GB" altLang="en-US" sz="1600" b="1" dirty="0" err="1">
                <a:latin typeface="Verdana" panose="020B0604030504040204" pitchFamily="34" charset="0"/>
              </a:rPr>
              <a:t>Mois</a:t>
            </a:r>
            <a:r>
              <a:rPr lang="en-GB" altLang="en-US" sz="1600" b="1">
                <a:latin typeface="Verdana" panose="020B0604030504040204" pitchFamily="34" charset="0"/>
              </a:rPr>
              <a:t> AAAA</a:t>
            </a:r>
            <a:endParaRPr lang="en-GB" altLang="en-US" sz="1600" b="1" dirty="0">
              <a:latin typeface="Verdana" panose="020B0604030504040204" pitchFamily="34" charset="0"/>
            </a:endParaRP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1400" b="1" dirty="0" err="1">
                <a:latin typeface="Verdana" panose="020B0604030504040204" pitchFamily="34" charset="0"/>
              </a:rPr>
              <a:t>Cours</a:t>
            </a:r>
            <a:r>
              <a:rPr lang="en-US" altLang="en-US" sz="1400" b="1" dirty="0">
                <a:latin typeface="Verdana" panose="020B0604030504040204" pitchFamily="34" charset="0"/>
              </a:rPr>
              <a:t> </a:t>
            </a:r>
            <a:r>
              <a:rPr lang="en-US" altLang="en-US" sz="1400" b="1" dirty="0" err="1">
                <a:latin typeface="Verdana" panose="020B0604030504040204" pitchFamily="34" charset="0"/>
              </a:rPr>
              <a:t>introductif</a:t>
            </a:r>
            <a:r>
              <a:rPr lang="en-US" altLang="en-US" sz="1400" b="1" dirty="0">
                <a:latin typeface="Verdana" panose="020B0604030504040204" pitchFamily="34" charset="0"/>
              </a:rPr>
              <a:t> de formation </a:t>
            </a:r>
            <a:r>
              <a:rPr lang="en-US" altLang="en-US" sz="1400" b="1" dirty="0" err="1">
                <a:latin typeface="Verdana" panose="020B0604030504040204" pitchFamily="34" charset="0"/>
              </a:rPr>
              <a:t>judiciaire</a:t>
            </a:r>
            <a:r>
              <a:rPr lang="en-US" altLang="en-US" sz="1400" b="1" dirty="0">
                <a:latin typeface="Verdana" panose="020B0604030504040204" pitchFamily="34" charset="0"/>
              </a:rPr>
              <a:t> sur la </a:t>
            </a:r>
            <a:r>
              <a:rPr lang="en-US" altLang="en-US" sz="1400" b="1" dirty="0" err="1">
                <a:latin typeface="Verdana" panose="020B0604030504040204" pitchFamily="34" charset="0"/>
              </a:rPr>
              <a:t>cybercriminalité</a:t>
            </a:r>
            <a:r>
              <a:rPr lang="en-US" altLang="en-US" sz="1400" b="1" dirty="0">
                <a:latin typeface="Verdana" panose="020B0604030504040204" pitchFamily="34" charset="0"/>
              </a:rPr>
              <a:t> et les </a:t>
            </a:r>
            <a:r>
              <a:rPr lang="en-US" altLang="en-US" sz="1400" b="1" dirty="0" err="1">
                <a:latin typeface="Verdana" panose="020B0604030504040204" pitchFamily="34" charset="0"/>
              </a:rPr>
              <a:t>preuves</a:t>
            </a:r>
            <a:r>
              <a:rPr lang="en-US" altLang="en-US" sz="1400" b="1" dirty="0">
                <a:latin typeface="Verdana" panose="020B0604030504040204" pitchFamily="34" charset="0"/>
              </a:rPr>
              <a:t> </a:t>
            </a:r>
            <a:r>
              <a:rPr lang="en-US" altLang="en-US" sz="1400" b="1" dirty="0" err="1">
                <a:latin typeface="Verdana" panose="020B0604030504040204" pitchFamily="34" charset="0"/>
              </a:rPr>
              <a:t>électroniques</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Falsification </a:t>
            </a:r>
            <a:r>
              <a:rPr lang="en-GB" sz="3200" dirty="0" err="1">
                <a:latin typeface="+mn-lt"/>
              </a:rPr>
              <a:t>informatique</a:t>
            </a:r>
            <a:endParaRPr lang="en-US" sz="3200" dirty="0">
              <a:latin typeface="+mn-lt"/>
            </a:endParaRPr>
          </a:p>
        </p:txBody>
      </p:sp>
      <p:sp>
        <p:nvSpPr>
          <p:cNvPr id="3" name="Text Placeholder 2"/>
          <p:cNvSpPr>
            <a:spLocks noGrp="1"/>
          </p:cNvSpPr>
          <p:nvPr>
            <p:ph type="body" idx="1"/>
          </p:nvPr>
        </p:nvSpPr>
        <p:spPr/>
        <p:txBody>
          <a:bodyPr>
            <a:normAutofit fontScale="92500"/>
          </a:bodyPr>
          <a:lstStyle/>
          <a:p>
            <a:r>
              <a:rPr lang="en-GB" dirty="0">
                <a:latin typeface="Verdana" panose="020B0604030504040204" pitchFamily="34" charset="0"/>
                <a:ea typeface="Verdana" panose="020B0604030504040204" pitchFamily="34" charset="0"/>
              </a:rPr>
              <a:t>Dispositions de fond de la Convention de Budapest (</a:t>
            </a:r>
            <a:r>
              <a:rPr lang="en-GB" dirty="0" err="1">
                <a:latin typeface="Verdana" panose="020B0604030504040204" pitchFamily="34" charset="0"/>
                <a:ea typeface="Verdana" panose="020B0604030504040204" pitchFamily="34" charset="0"/>
              </a:rPr>
              <a:t>Partie</a:t>
            </a:r>
            <a:r>
              <a:rPr lang="en-GB" dirty="0">
                <a:latin typeface="Verdana" panose="020B0604030504040204" pitchFamily="34" charset="0"/>
                <a:ea typeface="Verdana" panose="020B0604030504040204" pitchFamily="34" charset="0"/>
              </a:rPr>
              <a:t> 2)</a:t>
            </a:r>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1</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 xmlns:a16="http://schemas.microsoft.com/office/drawing/2014/main" id="{60D72BD2-7DEB-40EA-B8B7-1649768A83B5}"/>
              </a:ext>
            </a:extLst>
          </p:cNvPr>
          <p:cNvSpPr txBox="1">
            <a:spLocks/>
          </p:cNvSpPr>
          <p:nvPr/>
        </p:nvSpPr>
        <p:spPr>
          <a:xfrm>
            <a:off x="457200" y="1101266"/>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None/>
              <a:defRPr/>
            </a:pPr>
            <a:r>
              <a:rPr lang="en-GB" altLang="sr-Latn-RS" sz="2500" b="1" i="1" dirty="0">
                <a:cs typeface="Times New Roman" pitchFamily="18" charset="0"/>
              </a:rPr>
              <a:t>Falsification </a:t>
            </a:r>
            <a:r>
              <a:rPr lang="en-GB" altLang="sr-Latn-RS" sz="2500" b="1" i="1" dirty="0" err="1">
                <a:cs typeface="Times New Roman" pitchFamily="18" charset="0"/>
              </a:rPr>
              <a:t>informatique</a:t>
            </a:r>
            <a:endParaRPr lang="en-GB" altLang="sr-Latn-RS" sz="2500" b="1" i="1" dirty="0">
              <a:cs typeface="Times New Roman" pitchFamily="18" charset="0"/>
            </a:endParaRPr>
          </a:p>
          <a:p>
            <a:pPr marL="0" indent="0" algn="ctr" eaLnBrk="1" hangingPunct="1">
              <a:lnSpc>
                <a:spcPct val="90000"/>
              </a:lnSpc>
              <a:buNone/>
              <a:defRPr/>
            </a:pPr>
            <a:r>
              <a:rPr lang="en-GB" altLang="sr-Latn-RS" sz="2500" b="1" i="1" dirty="0">
                <a:cs typeface="Times New Roman" pitchFamily="18" charset="0"/>
              </a:rPr>
              <a:t>(Art. 7 – Convention de Budapest)</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400" i="1" dirty="0" err="1">
                <a:cs typeface="Times New Roman" pitchFamily="18" charset="0"/>
              </a:rPr>
              <a:t>Crée</a:t>
            </a:r>
            <a:r>
              <a:rPr lang="en-GB" altLang="fr-FR" sz="2400" i="1" dirty="0">
                <a:cs typeface="Times New Roman" pitchFamily="18" charset="0"/>
              </a:rPr>
              <a:t> </a:t>
            </a:r>
            <a:r>
              <a:rPr lang="en-GB" altLang="fr-FR" sz="2400" i="1" dirty="0" err="1">
                <a:cs typeface="Times New Roman" pitchFamily="18" charset="0"/>
              </a:rPr>
              <a:t>une</a:t>
            </a:r>
            <a:r>
              <a:rPr lang="en-GB" altLang="fr-FR" sz="2400" i="1" dirty="0">
                <a:cs typeface="Times New Roman" pitchFamily="18" charset="0"/>
              </a:rPr>
              <a:t> infraction </a:t>
            </a:r>
            <a:r>
              <a:rPr lang="en-GB" altLang="fr-FR" sz="2400" i="1" dirty="0" err="1">
                <a:cs typeface="Times New Roman" pitchFamily="18" charset="0"/>
              </a:rPr>
              <a:t>parallèle</a:t>
            </a:r>
            <a:r>
              <a:rPr lang="en-GB" altLang="fr-FR" sz="2400" i="1" dirty="0">
                <a:cs typeface="Times New Roman" pitchFamily="18" charset="0"/>
              </a:rPr>
              <a:t> </a:t>
            </a:r>
            <a:r>
              <a:rPr lang="en-GB" altLang="fr-FR" sz="2400" i="1" dirty="0" err="1">
                <a:cs typeface="Times New Roman" pitchFamily="18" charset="0"/>
              </a:rPr>
              <a:t>à</a:t>
            </a:r>
            <a:r>
              <a:rPr lang="en-GB" altLang="fr-FR" sz="2400" i="1" dirty="0">
                <a:cs typeface="Times New Roman" pitchFamily="18" charset="0"/>
              </a:rPr>
              <a:t> la falsification des infractions </a:t>
            </a:r>
            <a:r>
              <a:rPr lang="en-GB" altLang="fr-FR" sz="2400" i="1" dirty="0" err="1">
                <a:cs typeface="Times New Roman" pitchFamily="18" charset="0"/>
              </a:rPr>
              <a:t>matérielles</a:t>
            </a:r>
            <a:endParaRPr lang="en-GB" altLang="fr-FR" sz="2400" i="1" dirty="0">
              <a:cs typeface="Times New Roman" pitchFamily="18" charset="0"/>
            </a:endParaRPr>
          </a:p>
          <a:p>
            <a:pPr algn="ctr" eaLnBrk="1" hangingPunct="1">
              <a:lnSpc>
                <a:spcPct val="90000"/>
              </a:lnSpc>
              <a:defRPr/>
            </a:pPr>
            <a:endParaRPr lang="en-GB" altLang="fr-FR" sz="2400" i="1" dirty="0">
              <a:cs typeface="Times New Roman" pitchFamily="18" charset="0"/>
            </a:endParaRPr>
          </a:p>
          <a:p>
            <a:pPr algn="ctr" eaLnBrk="1" hangingPunct="1">
              <a:lnSpc>
                <a:spcPct val="90000"/>
              </a:lnSpc>
              <a:defRPr/>
            </a:pPr>
            <a:r>
              <a:rPr lang="en-GB" altLang="fr-FR" sz="2400" i="1" dirty="0">
                <a:cs typeface="Times New Roman" pitchFamily="18" charset="0"/>
              </a:rPr>
              <a:t>Les </a:t>
            </a:r>
            <a:r>
              <a:rPr lang="en-GB" altLang="fr-FR" sz="2400" i="1" dirty="0" err="1">
                <a:cs typeface="Times New Roman" pitchFamily="18" charset="0"/>
              </a:rPr>
              <a:t>lacunes</a:t>
            </a:r>
            <a:r>
              <a:rPr lang="en-GB" altLang="fr-FR" sz="2400" i="1" dirty="0">
                <a:cs typeface="Times New Roman" pitchFamily="18" charset="0"/>
              </a:rPr>
              <a:t> du droit </a:t>
            </a:r>
            <a:r>
              <a:rPr lang="en-GB" altLang="fr-FR" sz="2400" i="1" dirty="0" err="1">
                <a:cs typeface="Times New Roman" pitchFamily="18" charset="0"/>
              </a:rPr>
              <a:t>pénal</a:t>
            </a:r>
            <a:r>
              <a:rPr lang="en-GB" altLang="fr-FR" sz="2400" i="1" dirty="0">
                <a:cs typeface="Times New Roman" pitchFamily="18" charset="0"/>
              </a:rPr>
              <a:t> </a:t>
            </a:r>
            <a:r>
              <a:rPr lang="en-GB" altLang="fr-FR" sz="2400" i="1" dirty="0" err="1">
                <a:cs typeface="Times New Roman" pitchFamily="18" charset="0"/>
              </a:rPr>
              <a:t>en</a:t>
            </a:r>
            <a:r>
              <a:rPr lang="en-GB" altLang="fr-FR" sz="2400" i="1" dirty="0">
                <a:cs typeface="Times New Roman" pitchFamily="18" charset="0"/>
              </a:rPr>
              <a:t> matière de falsification </a:t>
            </a:r>
            <a:r>
              <a:rPr lang="en-GB" altLang="fr-FR" sz="2400" i="1" dirty="0" err="1">
                <a:cs typeface="Times New Roman" pitchFamily="18" charset="0"/>
              </a:rPr>
              <a:t>traditionnelle</a:t>
            </a:r>
            <a:r>
              <a:rPr lang="en-GB" altLang="fr-FR" sz="2400" i="1" dirty="0">
                <a:cs typeface="Times New Roman" pitchFamily="18" charset="0"/>
              </a:rPr>
              <a:t> exigent </a:t>
            </a:r>
            <a:r>
              <a:rPr lang="en-GB" altLang="fr-FR" sz="2400" i="1" dirty="0" err="1">
                <a:cs typeface="Times New Roman" pitchFamily="18" charset="0"/>
              </a:rPr>
              <a:t>généralement</a:t>
            </a:r>
            <a:r>
              <a:rPr lang="en-GB" altLang="fr-FR" sz="2400" i="1" dirty="0">
                <a:cs typeface="Times New Roman" pitchFamily="18" charset="0"/>
              </a:rPr>
              <a:t> </a:t>
            </a:r>
            <a:r>
              <a:rPr lang="en-GB" altLang="fr-FR" sz="2400" i="1" dirty="0" err="1">
                <a:cs typeface="Times New Roman" pitchFamily="18" charset="0"/>
              </a:rPr>
              <a:t>une</a:t>
            </a:r>
            <a:r>
              <a:rPr lang="en-GB" altLang="fr-FR" sz="2400" i="1" dirty="0">
                <a:cs typeface="Times New Roman" pitchFamily="18" charset="0"/>
              </a:rPr>
              <a:t> </a:t>
            </a:r>
            <a:r>
              <a:rPr lang="en-GB" altLang="fr-FR" sz="2400" i="1" dirty="0" err="1">
                <a:cs typeface="Times New Roman" pitchFamily="18" charset="0"/>
              </a:rPr>
              <a:t>lisibilité</a:t>
            </a:r>
            <a:r>
              <a:rPr lang="en-GB" altLang="fr-FR" sz="2400" i="1" dirty="0">
                <a:cs typeface="Times New Roman" pitchFamily="18" charset="0"/>
              </a:rPr>
              <a:t> </a:t>
            </a:r>
            <a:r>
              <a:rPr lang="en-GB" altLang="fr-FR" sz="2400" i="1" dirty="0" err="1">
                <a:cs typeface="Times New Roman" pitchFamily="18" charset="0"/>
              </a:rPr>
              <a:t>visuelle</a:t>
            </a:r>
            <a:r>
              <a:rPr lang="en-GB" altLang="fr-FR" sz="2400" i="1" dirty="0">
                <a:cs typeface="Times New Roman" pitchFamily="18" charset="0"/>
              </a:rPr>
              <a:t> des </a:t>
            </a:r>
            <a:r>
              <a:rPr lang="en-GB" altLang="fr-FR" sz="2400" i="1" dirty="0" err="1">
                <a:cs typeface="Times New Roman" pitchFamily="18" charset="0"/>
              </a:rPr>
              <a:t>déclarations</a:t>
            </a:r>
            <a:r>
              <a:rPr lang="en-GB" altLang="fr-FR" sz="2400" i="1" dirty="0">
                <a:cs typeface="Times New Roman" pitchFamily="18" charset="0"/>
              </a:rPr>
              <a:t> </a:t>
            </a:r>
            <a:r>
              <a:rPr lang="en-GB" altLang="fr-FR" sz="2400" i="1" dirty="0" err="1">
                <a:cs typeface="Times New Roman" pitchFamily="18" charset="0"/>
              </a:rPr>
              <a:t>ou</a:t>
            </a:r>
            <a:r>
              <a:rPr lang="en-GB" altLang="fr-FR" sz="2400" i="1" dirty="0">
                <a:cs typeface="Times New Roman" pitchFamily="18" charset="0"/>
              </a:rPr>
              <a:t> des </a:t>
            </a:r>
            <a:r>
              <a:rPr lang="en-GB" altLang="fr-FR" sz="2400" i="1" dirty="0" err="1">
                <a:cs typeface="Times New Roman" pitchFamily="18" charset="0"/>
              </a:rPr>
              <a:t>déclarations</a:t>
            </a:r>
            <a:r>
              <a:rPr lang="en-GB" altLang="fr-FR" sz="2400" i="1" dirty="0">
                <a:cs typeface="Times New Roman" pitchFamily="18" charset="0"/>
              </a:rPr>
              <a:t> figurant dans le document</a:t>
            </a:r>
          </a:p>
          <a:p>
            <a:pPr algn="ctr" eaLnBrk="1" hangingPunct="1">
              <a:lnSpc>
                <a:spcPct val="90000"/>
              </a:lnSpc>
              <a:defRPr/>
            </a:pPr>
            <a:endParaRPr lang="en-GB" altLang="fr-FR" sz="2400" i="1" dirty="0">
              <a:cs typeface="Times New Roman" pitchFamily="18" charset="0"/>
            </a:endParaRPr>
          </a:p>
          <a:p>
            <a:pPr algn="ctr" eaLnBrk="1" hangingPunct="1">
              <a:lnSpc>
                <a:spcPct val="90000"/>
              </a:lnSpc>
              <a:defRPr/>
            </a:pPr>
            <a:r>
              <a:rPr lang="en-GB" altLang="fr-FR" sz="2400" i="1" dirty="0">
                <a:cs typeface="Times New Roman" pitchFamily="18" charset="0"/>
              </a:rPr>
              <a:t>La falsification </a:t>
            </a:r>
            <a:r>
              <a:rPr lang="en-GB" altLang="fr-FR" sz="2400" i="1" dirty="0" err="1">
                <a:cs typeface="Times New Roman" pitchFamily="18" charset="0"/>
              </a:rPr>
              <a:t>traditionnelle</a:t>
            </a:r>
            <a:r>
              <a:rPr lang="en-GB" altLang="fr-FR" sz="2400" i="1" dirty="0">
                <a:cs typeface="Times New Roman" pitchFamily="18" charset="0"/>
              </a:rPr>
              <a:t> ne peut </a:t>
            </a:r>
            <a:r>
              <a:rPr lang="en-GB" altLang="fr-FR" sz="2400" i="1" dirty="0" err="1">
                <a:cs typeface="Times New Roman" pitchFamily="18" charset="0"/>
              </a:rPr>
              <a:t>s'appliquer</a:t>
            </a:r>
            <a:r>
              <a:rPr lang="en-GB" altLang="fr-FR" sz="2400" i="1" dirty="0">
                <a:cs typeface="Times New Roman" pitchFamily="18" charset="0"/>
              </a:rPr>
              <a:t> aux </a:t>
            </a:r>
            <a:r>
              <a:rPr lang="en-GB" altLang="fr-FR" sz="2400" i="1" dirty="0" err="1">
                <a:cs typeface="Times New Roman" pitchFamily="18" charset="0"/>
              </a:rPr>
              <a:t>données</a:t>
            </a:r>
            <a:r>
              <a:rPr lang="en-GB" altLang="fr-FR" sz="2400" i="1" dirty="0">
                <a:cs typeface="Times New Roman" pitchFamily="18" charset="0"/>
              </a:rPr>
              <a:t> </a:t>
            </a:r>
            <a:r>
              <a:rPr lang="en-GB" altLang="fr-FR" sz="2400" i="1" dirty="0" err="1">
                <a:cs typeface="Times New Roman" pitchFamily="18" charset="0"/>
              </a:rPr>
              <a:t>électroniques</a:t>
            </a:r>
            <a:endParaRPr lang="en-GB" altLang="fr-FR" sz="2400" i="1" dirty="0">
              <a:cs typeface="Times New Roman" pitchFamily="18" charset="0"/>
            </a:endParaRP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53C1CD1-455E-4441-B7E8-8DC3A848E3BE}"/>
              </a:ext>
            </a:extLst>
          </p:cNvPr>
          <p:cNvSpPr>
            <a:spLocks noGrp="1"/>
          </p:cNvSpPr>
          <p:nvPr>
            <p:ph idx="1"/>
          </p:nvPr>
        </p:nvSpPr>
        <p:spPr/>
        <p:txBody>
          <a:bodyPr/>
          <a:lstStyle/>
          <a:p>
            <a:endParaRPr lang="aa-ET"/>
          </a:p>
        </p:txBody>
      </p:sp>
      <p:pic>
        <p:nvPicPr>
          <p:cNvPr id="4" name="Picture 3">
            <a:extLst>
              <a:ext uri="{FF2B5EF4-FFF2-40B4-BE49-F238E27FC236}">
                <a16:creationId xmlns="" xmlns:a16="http://schemas.microsoft.com/office/drawing/2014/main"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 xmlns:a16="http://schemas.microsoft.com/office/drawing/2014/main"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Falsification </a:t>
            </a:r>
            <a:r>
              <a:rPr lang="en-GB" sz="3200" dirty="0" err="1">
                <a:solidFill>
                  <a:schemeClr val="bg1"/>
                </a:solidFill>
                <a:latin typeface="Verdana" panose="020B0604030504040204" pitchFamily="34" charset="0"/>
                <a:ea typeface="Verdana" panose="020B0604030504040204" pitchFamily="34" charset="0"/>
                <a:cs typeface="Verdana" charset="0"/>
              </a:rPr>
              <a:t>informatique</a:t>
            </a:r>
            <a:r>
              <a:rPr lang="en-GB" sz="3200" dirty="0">
                <a:solidFill>
                  <a:schemeClr val="bg1"/>
                </a:solidFill>
                <a:latin typeface="Verdana" panose="020B0604030504040204" pitchFamily="34" charset="0"/>
                <a:ea typeface="Verdana" panose="020B0604030504040204" pitchFamily="34" charset="0"/>
                <a:cs typeface="Verdana" charset="0"/>
              </a:rPr>
              <a:t>: </a:t>
            </a:r>
            <a:r>
              <a:rPr lang="en-GB" sz="3200" dirty="0" err="1">
                <a:solidFill>
                  <a:schemeClr val="bg1"/>
                </a:solidFill>
                <a:latin typeface="Verdana" panose="020B0604030504040204" pitchFamily="34" charset="0"/>
                <a:ea typeface="Verdana" panose="020B0604030504040204" pitchFamily="34" charset="0"/>
                <a:cs typeface="Verdana" charset="0"/>
              </a:rPr>
              <a:t>Exemple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 xmlns:a16="http://schemas.microsoft.com/office/drawing/2014/main"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3836</TotalTime>
  <Words>8980</Words>
  <Application>Microsoft Office PowerPoint</Application>
  <PresentationFormat>Affichage à l'écran (4:3)</PresentationFormat>
  <Paragraphs>635</Paragraphs>
  <Slides>46</Slides>
  <Notes>45</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46</vt:i4>
      </vt:variant>
    </vt:vector>
  </HeadingPairs>
  <TitlesOfParts>
    <vt:vector size="56" baseType="lpstr">
      <vt:lpstr>MS PGothic</vt:lpstr>
      <vt:lpstr>MS PGothic</vt:lpstr>
      <vt:lpstr>Arial</vt:lpstr>
      <vt:lpstr>Calibri</vt:lpstr>
      <vt:lpstr>Calibri (heading)</vt:lpstr>
      <vt:lpstr>Calibri Light</vt:lpstr>
      <vt:lpstr>Times New Roman</vt:lpstr>
      <vt:lpstr>Verdana</vt:lpstr>
      <vt:lpstr>Wingdings</vt:lpstr>
      <vt:lpstr>Office Theme</vt:lpstr>
      <vt:lpstr>Présentation PowerPoint</vt:lpstr>
      <vt:lpstr>Présentation PowerPoint</vt:lpstr>
      <vt:lpstr>Présentation PowerPoint</vt:lpstr>
      <vt:lpstr>Présentation PowerPoint</vt:lpstr>
      <vt:lpstr>Falsification informatique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Fraude informatique</vt:lpstr>
      <vt:lpstr>Présentation PowerPoint</vt:lpstr>
      <vt:lpstr>Présentation PowerPoint</vt:lpstr>
      <vt:lpstr>Présentation PowerPoint</vt:lpstr>
      <vt:lpstr>Présentation PowerPoint</vt:lpstr>
      <vt:lpstr>Présentation PowerPoint</vt:lpstr>
      <vt:lpstr>L'EXPLOITATION SEXUELLE DES ENFANTS EN LIGNE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atteintes à la propriété intellectuelle et aux droits connexes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Autres formes de responsabilité</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Rabiyatou BAH</cp:lastModifiedBy>
  <cp:revision>259</cp:revision>
  <dcterms:created xsi:type="dcterms:W3CDTF">2020-10-07T11:36:01Z</dcterms:created>
  <dcterms:modified xsi:type="dcterms:W3CDTF">2021-03-15T21:09:49Z</dcterms:modified>
</cp:coreProperties>
</file>